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9" r:id="rId2"/>
    <p:sldId id="283" r:id="rId3"/>
    <p:sldId id="256" r:id="rId4"/>
    <p:sldId id="277" r:id="rId5"/>
    <p:sldId id="289" r:id="rId6"/>
    <p:sldId id="278"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D12D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B17D789-1A73-40E2-8B2D-E8E9E4924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 xmlns:a16="http://schemas.microsoft.com/office/drawing/2014/main" id="{DA5F36B2-6875-4C6C-A90C-16E464B6E2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5DA34-7459-43F3-BD07-9976599830C8}" type="datetimeFigureOut">
              <a:rPr lang="id-ID" smtClean="0"/>
              <a:t>02/01/2021</a:t>
            </a:fld>
            <a:endParaRPr lang="id-ID"/>
          </a:p>
        </p:txBody>
      </p:sp>
      <p:sp>
        <p:nvSpPr>
          <p:cNvPr id="4" name="Footer Placeholder 3">
            <a:extLst>
              <a:ext uri="{FF2B5EF4-FFF2-40B4-BE49-F238E27FC236}">
                <a16:creationId xmlns="" xmlns:a16="http://schemas.microsoft.com/office/drawing/2014/main" id="{3B18B2E1-6F89-443E-9115-A77C593F9F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 xmlns:a16="http://schemas.microsoft.com/office/drawing/2014/main" id="{9276EECD-B975-40DE-A0E8-A117BE792E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FF9772-7C27-47E6-9F43-7747CE8A48BE}" type="slidenum">
              <a:rPr lang="id-ID" smtClean="0"/>
              <a:t>‹#›</a:t>
            </a:fld>
            <a:endParaRPr lang="id-ID"/>
          </a:p>
        </p:txBody>
      </p:sp>
    </p:spTree>
    <p:extLst>
      <p:ext uri="{BB962C8B-B14F-4D97-AF65-F5344CB8AC3E}">
        <p14:creationId xmlns:p14="http://schemas.microsoft.com/office/powerpoint/2010/main" val="19518647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5714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2CF8BD3-6F61-4C6B-96C2-83F5B98B1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8F68A98-0723-43C0-A224-B1D4F8E4D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DA281C-8163-4E0F-9810-6348B0DFB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05A9A-1430-450E-A438-268EE3E06A34}" type="datetimeFigureOut">
              <a:rPr lang="en-US" smtClean="0"/>
              <a:t>1/2/2021</a:t>
            </a:fld>
            <a:endParaRPr lang="en-US"/>
          </a:p>
        </p:txBody>
      </p:sp>
      <p:sp>
        <p:nvSpPr>
          <p:cNvPr id="5" name="Footer Placeholder 4">
            <a:extLst>
              <a:ext uri="{FF2B5EF4-FFF2-40B4-BE49-F238E27FC236}">
                <a16:creationId xmlns="" xmlns:a16="http://schemas.microsoft.com/office/drawing/2014/main" id="{D7F8777B-83ED-4E5D-862D-06A8E42B0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B6C3681-914A-4BBC-B1FE-E9D6BBCE6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DADA8-090E-41BA-B753-5F6AC9B5F33D}" type="slidenum">
              <a:rPr lang="en-US" smtClean="0"/>
              <a:t>‹#›</a:t>
            </a:fld>
            <a:endParaRPr lang="en-US"/>
          </a:p>
        </p:txBody>
      </p:sp>
    </p:spTree>
    <p:extLst>
      <p:ext uri="{BB962C8B-B14F-4D97-AF65-F5344CB8AC3E}">
        <p14:creationId xmlns:p14="http://schemas.microsoft.com/office/powerpoint/2010/main" val="1163044496"/>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D55FE63B-4A08-4E12-869F-92133042ABDB}"/>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1350403"/>
            <a:ext cx="12192000" cy="522952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8" name="Freeform: Shape 37">
            <a:extLst>
              <a:ext uri="{FF2B5EF4-FFF2-40B4-BE49-F238E27FC236}">
                <a16:creationId xmlns="" xmlns:a16="http://schemas.microsoft.com/office/drawing/2014/main" id="{1D5BA1F1-94B5-47ED-996D-8D947F5A9634}"/>
              </a:ext>
            </a:extLst>
          </p:cNvPr>
          <p:cNvSpPr/>
          <p:nvPr/>
        </p:nvSpPr>
        <p:spPr>
          <a:xfrm flipH="1" flipV="1">
            <a:off x="8461" y="0"/>
            <a:ext cx="12192000" cy="5058137"/>
          </a:xfrm>
          <a:custGeom>
            <a:avLst/>
            <a:gdLst>
              <a:gd name="connsiteX0" fmla="*/ 13716004 w 13716004"/>
              <a:gd name="connsiteY0" fmla="*/ 6446520 h 6446520"/>
              <a:gd name="connsiteX1" fmla="*/ 6858002 w 13716004"/>
              <a:gd name="connsiteY1" fmla="*/ 6446520 h 6446520"/>
              <a:gd name="connsiteX2" fmla="*/ 0 w 13716004"/>
              <a:gd name="connsiteY2" fmla="*/ 6446520 h 6446520"/>
              <a:gd name="connsiteX3" fmla="*/ 0 w 13716004"/>
              <a:gd name="connsiteY3" fmla="*/ 236461 h 6446520"/>
              <a:gd name="connsiteX4" fmla="*/ 755510 w 13716004"/>
              <a:gd name="connsiteY4" fmla="*/ 566245 h 6446520"/>
              <a:gd name="connsiteX5" fmla="*/ 1756473 w 13716004"/>
              <a:gd name="connsiteY5" fmla="*/ 1547403 h 6446520"/>
              <a:gd name="connsiteX6" fmla="*/ 2510511 w 13716004"/>
              <a:gd name="connsiteY6" fmla="*/ 1493258 h 6446520"/>
              <a:gd name="connsiteX7" fmla="*/ 3271913 w 13716004"/>
              <a:gd name="connsiteY7" fmla="*/ 362797 h 6446520"/>
              <a:gd name="connsiteX8" fmla="*/ 3823079 w 13716004"/>
              <a:gd name="connsiteY8" fmla="*/ 1016 h 6446520"/>
              <a:gd name="connsiteX9" fmla="*/ 4348476 w 13716004"/>
              <a:gd name="connsiteY9" fmla="*/ 308653 h 6446520"/>
              <a:gd name="connsiteX10" fmla="*/ 5217384 w 13716004"/>
              <a:gd name="connsiteY10" fmla="*/ 1670457 h 6446520"/>
              <a:gd name="connsiteX11" fmla="*/ 6230130 w 13716004"/>
              <a:gd name="connsiteY11" fmla="*/ 1406301 h 6446520"/>
              <a:gd name="connsiteX12" fmla="*/ 6858002 w 13716004"/>
              <a:gd name="connsiteY12" fmla="*/ 1014163 h 6446520"/>
              <a:gd name="connsiteX13" fmla="*/ 7485874 w 13716004"/>
              <a:gd name="connsiteY13" fmla="*/ 1406301 h 6446520"/>
              <a:gd name="connsiteX14" fmla="*/ 8498620 w 13716004"/>
              <a:gd name="connsiteY14" fmla="*/ 1670457 h 6446520"/>
              <a:gd name="connsiteX15" fmla="*/ 9367529 w 13716004"/>
              <a:gd name="connsiteY15" fmla="*/ 308653 h 6446520"/>
              <a:gd name="connsiteX16" fmla="*/ 9892925 w 13716004"/>
              <a:gd name="connsiteY16" fmla="*/ 1016 h 6446520"/>
              <a:gd name="connsiteX17" fmla="*/ 10444091 w 13716004"/>
              <a:gd name="connsiteY17" fmla="*/ 362797 h 6446520"/>
              <a:gd name="connsiteX18" fmla="*/ 11205493 w 13716004"/>
              <a:gd name="connsiteY18" fmla="*/ 1493258 h 6446520"/>
              <a:gd name="connsiteX19" fmla="*/ 11959531 w 13716004"/>
              <a:gd name="connsiteY19" fmla="*/ 1547403 h 6446520"/>
              <a:gd name="connsiteX20" fmla="*/ 12960493 w 13716004"/>
              <a:gd name="connsiteY20" fmla="*/ 566245 h 6446520"/>
              <a:gd name="connsiteX21" fmla="*/ 13716004 w 13716004"/>
              <a:gd name="connsiteY21" fmla="*/ 236461 h 644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4" h="6446520">
                <a:moveTo>
                  <a:pt x="13716004" y="6446520"/>
                </a:moveTo>
                <a:lnTo>
                  <a:pt x="6858002" y="6446520"/>
                </a:lnTo>
                <a:lnTo>
                  <a:pt x="0" y="6446520"/>
                </a:lnTo>
                <a:lnTo>
                  <a:pt x="0" y="236461"/>
                </a:lnTo>
                <a:cubicBezTo>
                  <a:pt x="235636" y="211847"/>
                  <a:pt x="500236" y="346387"/>
                  <a:pt x="755510" y="566245"/>
                </a:cubicBezTo>
                <a:cubicBezTo>
                  <a:pt x="1122219" y="882906"/>
                  <a:pt x="1444747" y="1311134"/>
                  <a:pt x="1756473" y="1547403"/>
                </a:cubicBezTo>
                <a:cubicBezTo>
                  <a:pt x="2017147" y="1745931"/>
                  <a:pt x="2288128" y="1736085"/>
                  <a:pt x="2510511" y="1493258"/>
                </a:cubicBezTo>
                <a:cubicBezTo>
                  <a:pt x="2762347" y="1219256"/>
                  <a:pt x="2990619" y="736879"/>
                  <a:pt x="3271913" y="362797"/>
                </a:cubicBezTo>
                <a:cubicBezTo>
                  <a:pt x="3442502" y="137197"/>
                  <a:pt x="3634938" y="13319"/>
                  <a:pt x="3823079" y="1016"/>
                </a:cubicBezTo>
                <a:cubicBezTo>
                  <a:pt x="4011220" y="-11291"/>
                  <a:pt x="4195066" y="87973"/>
                  <a:pt x="4348476" y="308653"/>
                </a:cubicBezTo>
                <a:cubicBezTo>
                  <a:pt x="4671494" y="776258"/>
                  <a:pt x="4900747" y="1468646"/>
                  <a:pt x="5217384" y="1670457"/>
                </a:cubicBezTo>
                <a:cubicBezTo>
                  <a:pt x="5490330" y="1842737"/>
                  <a:pt x="5843784" y="1655691"/>
                  <a:pt x="6230130" y="1406301"/>
                </a:cubicBezTo>
                <a:cubicBezTo>
                  <a:pt x="6436802" y="1271762"/>
                  <a:pt x="6647402" y="1127378"/>
                  <a:pt x="6858002" y="1014163"/>
                </a:cubicBezTo>
                <a:cubicBezTo>
                  <a:pt x="7068602" y="1127378"/>
                  <a:pt x="7279202" y="1271762"/>
                  <a:pt x="7485874" y="1406301"/>
                </a:cubicBezTo>
                <a:cubicBezTo>
                  <a:pt x="7872220" y="1655691"/>
                  <a:pt x="8225675" y="1842737"/>
                  <a:pt x="8498620" y="1670457"/>
                </a:cubicBezTo>
                <a:cubicBezTo>
                  <a:pt x="8815257" y="1468646"/>
                  <a:pt x="9044511" y="776258"/>
                  <a:pt x="9367529" y="308653"/>
                </a:cubicBezTo>
                <a:cubicBezTo>
                  <a:pt x="9520938" y="87973"/>
                  <a:pt x="9704784" y="-11291"/>
                  <a:pt x="9892925" y="1016"/>
                </a:cubicBezTo>
                <a:cubicBezTo>
                  <a:pt x="10081066" y="13319"/>
                  <a:pt x="10273502" y="137197"/>
                  <a:pt x="10444091" y="362797"/>
                </a:cubicBezTo>
                <a:cubicBezTo>
                  <a:pt x="10725385" y="736879"/>
                  <a:pt x="10953657" y="1219256"/>
                  <a:pt x="11205493" y="1493258"/>
                </a:cubicBezTo>
                <a:cubicBezTo>
                  <a:pt x="11427875" y="1736085"/>
                  <a:pt x="11698857" y="1745931"/>
                  <a:pt x="11959531" y="1547403"/>
                </a:cubicBezTo>
                <a:cubicBezTo>
                  <a:pt x="12271257" y="1311134"/>
                  <a:pt x="12593785" y="882906"/>
                  <a:pt x="12960493" y="566245"/>
                </a:cubicBezTo>
                <a:cubicBezTo>
                  <a:pt x="13215767" y="346387"/>
                  <a:pt x="13480367" y="211847"/>
                  <a:pt x="13716004" y="236461"/>
                </a:cubicBezTo>
                <a:close/>
              </a:path>
            </a:pathLst>
          </a:custGeom>
          <a:solidFill>
            <a:schemeClr val="bg2">
              <a:lumMod val="10000"/>
            </a:schemeClr>
          </a:solidFill>
          <a:ln>
            <a:noFill/>
          </a:ln>
          <a:effectLst>
            <a:innerShdw blurRad="7366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9" name="Group 38">
            <a:extLst>
              <a:ext uri="{FF2B5EF4-FFF2-40B4-BE49-F238E27FC236}">
                <a16:creationId xmlns="" xmlns:a16="http://schemas.microsoft.com/office/drawing/2014/main" id="{3CA2F426-F6C2-427F-8FD6-FFA22073D0DA}"/>
              </a:ext>
            </a:extLst>
          </p:cNvPr>
          <p:cNvGrpSpPr/>
          <p:nvPr/>
        </p:nvGrpSpPr>
        <p:grpSpPr>
          <a:xfrm rot="10800000">
            <a:off x="9723120" y="-589126"/>
            <a:ext cx="2836294" cy="2298484"/>
            <a:chOff x="166657" y="4651093"/>
            <a:chExt cx="2737416" cy="2218355"/>
          </a:xfrm>
        </p:grpSpPr>
        <p:sp>
          <p:nvSpPr>
            <p:cNvPr id="40" name="Diamond 39">
              <a:extLst>
                <a:ext uri="{FF2B5EF4-FFF2-40B4-BE49-F238E27FC236}">
                  <a16:creationId xmlns="" xmlns:a16="http://schemas.microsoft.com/office/drawing/2014/main" id="{949F03AD-5D34-4E8E-9C17-DECD367B7EB6}"/>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Diamond 40">
              <a:extLst>
                <a:ext uri="{FF2B5EF4-FFF2-40B4-BE49-F238E27FC236}">
                  <a16:creationId xmlns="" xmlns:a16="http://schemas.microsoft.com/office/drawing/2014/main" id="{40BF72D7-0EF8-4AAF-831A-1435C6BFF37F}"/>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Diamond 41">
              <a:extLst>
                <a:ext uri="{FF2B5EF4-FFF2-40B4-BE49-F238E27FC236}">
                  <a16:creationId xmlns="" xmlns:a16="http://schemas.microsoft.com/office/drawing/2014/main" id="{DB73AD7B-0351-4504-A9F2-DC97AD0560B3}"/>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Diamond 42">
              <a:extLst>
                <a:ext uri="{FF2B5EF4-FFF2-40B4-BE49-F238E27FC236}">
                  <a16:creationId xmlns="" xmlns:a16="http://schemas.microsoft.com/office/drawing/2014/main" id="{F169A4EC-5828-47BD-AC45-F2802FA2BE32}"/>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Diamond 43">
              <a:extLst>
                <a:ext uri="{FF2B5EF4-FFF2-40B4-BE49-F238E27FC236}">
                  <a16:creationId xmlns="" xmlns:a16="http://schemas.microsoft.com/office/drawing/2014/main" id="{C402E721-C39C-4898-96EE-E00C7E46496F}"/>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Diamond 44">
              <a:extLst>
                <a:ext uri="{FF2B5EF4-FFF2-40B4-BE49-F238E27FC236}">
                  <a16:creationId xmlns="" xmlns:a16="http://schemas.microsoft.com/office/drawing/2014/main" id="{CB6C0EED-8704-4642-B60D-E314A870D3BF}"/>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6" name="Group 45">
            <a:extLst>
              <a:ext uri="{FF2B5EF4-FFF2-40B4-BE49-F238E27FC236}">
                <a16:creationId xmlns="" xmlns:a16="http://schemas.microsoft.com/office/drawing/2014/main" id="{8987F254-5688-478B-AEF6-4DBD84B1ADB2}"/>
              </a:ext>
            </a:extLst>
          </p:cNvPr>
          <p:cNvGrpSpPr/>
          <p:nvPr/>
        </p:nvGrpSpPr>
        <p:grpSpPr>
          <a:xfrm rot="10800000" flipH="1">
            <a:off x="-367414" y="-589126"/>
            <a:ext cx="2836294" cy="2298484"/>
            <a:chOff x="166657" y="4651093"/>
            <a:chExt cx="2737416" cy="2218355"/>
          </a:xfrm>
        </p:grpSpPr>
        <p:sp>
          <p:nvSpPr>
            <p:cNvPr id="47" name="Diamond 46">
              <a:extLst>
                <a:ext uri="{FF2B5EF4-FFF2-40B4-BE49-F238E27FC236}">
                  <a16:creationId xmlns="" xmlns:a16="http://schemas.microsoft.com/office/drawing/2014/main" id="{6D5FDB36-B3A8-4903-9E15-0B029182ED9C}"/>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Diamond 47">
              <a:extLst>
                <a:ext uri="{FF2B5EF4-FFF2-40B4-BE49-F238E27FC236}">
                  <a16:creationId xmlns="" xmlns:a16="http://schemas.microsoft.com/office/drawing/2014/main" id="{99219CF5-8B54-4BB4-ABED-1D71F0939E11}"/>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Diamond 48">
              <a:extLst>
                <a:ext uri="{FF2B5EF4-FFF2-40B4-BE49-F238E27FC236}">
                  <a16:creationId xmlns="" xmlns:a16="http://schemas.microsoft.com/office/drawing/2014/main" id="{6F276EA6-28A2-4CF5-B21A-78EFAE821BEB}"/>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Diamond 49">
              <a:extLst>
                <a:ext uri="{FF2B5EF4-FFF2-40B4-BE49-F238E27FC236}">
                  <a16:creationId xmlns="" xmlns:a16="http://schemas.microsoft.com/office/drawing/2014/main" id="{8CD4E507-56D1-43BE-A5B6-5C2CF6C915E9}"/>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Diamond 50">
              <a:extLst>
                <a:ext uri="{FF2B5EF4-FFF2-40B4-BE49-F238E27FC236}">
                  <a16:creationId xmlns="" xmlns:a16="http://schemas.microsoft.com/office/drawing/2014/main" id="{ACBDDB77-170B-49EF-BC83-72A24EA107FD}"/>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Diamond 51">
              <a:extLst>
                <a:ext uri="{FF2B5EF4-FFF2-40B4-BE49-F238E27FC236}">
                  <a16:creationId xmlns="" xmlns:a16="http://schemas.microsoft.com/office/drawing/2014/main" id="{B733F2EF-12D0-427A-8572-9C7F73C8A1E8}"/>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a:extLst>
              <a:ext uri="{FF2B5EF4-FFF2-40B4-BE49-F238E27FC236}">
                <a16:creationId xmlns="" xmlns:a16="http://schemas.microsoft.com/office/drawing/2014/main" id="{DAF0400D-13B8-4D0A-A7AF-CDD3B1BEEBCD}"/>
              </a:ext>
            </a:extLst>
          </p:cNvPr>
          <p:cNvGrpSpPr/>
          <p:nvPr/>
        </p:nvGrpSpPr>
        <p:grpSpPr>
          <a:xfrm>
            <a:off x="3308989" y="355674"/>
            <a:ext cx="5590943" cy="2289197"/>
            <a:chOff x="3308989" y="702961"/>
            <a:chExt cx="5590943" cy="2289197"/>
          </a:xfrm>
        </p:grpSpPr>
        <p:sp>
          <p:nvSpPr>
            <p:cNvPr id="53" name="TextBox 52">
              <a:extLst>
                <a:ext uri="{FF2B5EF4-FFF2-40B4-BE49-F238E27FC236}">
                  <a16:creationId xmlns="" xmlns:a16="http://schemas.microsoft.com/office/drawing/2014/main" id="{A04511FB-422B-40E0-AFB8-F76335214CE6}"/>
                </a:ext>
              </a:extLst>
            </p:cNvPr>
            <p:cNvSpPr txBox="1"/>
            <p:nvPr/>
          </p:nvSpPr>
          <p:spPr>
            <a:xfrm>
              <a:off x="3368041" y="702961"/>
              <a:ext cx="5455916" cy="1754326"/>
            </a:xfrm>
            <a:prstGeom prst="rect">
              <a:avLst/>
            </a:prstGeom>
            <a:noFill/>
          </p:spPr>
          <p:txBody>
            <a:bodyPr wrap="none" rtlCol="0">
              <a:spAutoFit/>
            </a:bodyPr>
            <a:lstStyle/>
            <a:p>
              <a:pPr algn="ctr"/>
              <a:r>
                <a:rPr lang="en-US" sz="5400" b="1" i="1" dirty="0" err="1" smtClean="0">
                  <a:solidFill>
                    <a:schemeClr val="accent1"/>
                  </a:solidFill>
                  <a:latin typeface="Segoe UI" panose="020B0502040204020203" pitchFamily="34" charset="0"/>
                  <a:cs typeface="Segoe UI" panose="020B0502040204020203" pitchFamily="34" charset="0"/>
                </a:rPr>
                <a:t>Banjar</a:t>
              </a:r>
              <a:r>
                <a:rPr lang="en-US" sz="5400" b="1" i="1" dirty="0" smtClean="0">
                  <a:solidFill>
                    <a:schemeClr val="accent1"/>
                  </a:solidFill>
                  <a:latin typeface="Segoe UI" panose="020B0502040204020203" pitchFamily="34" charset="0"/>
                  <a:cs typeface="Segoe UI" panose="020B0502040204020203" pitchFamily="34" charset="0"/>
                </a:rPr>
                <a:t> Women’s</a:t>
              </a:r>
            </a:p>
            <a:p>
              <a:pPr algn="ctr"/>
              <a:r>
                <a:rPr lang="en-US" sz="5400" b="1" i="1" dirty="0" smtClean="0">
                  <a:solidFill>
                    <a:schemeClr val="accent1"/>
                  </a:solidFill>
                  <a:latin typeface="Segoe UI" panose="020B0502040204020203" pitchFamily="34" charset="0"/>
                  <a:cs typeface="Segoe UI" panose="020B0502040204020203" pitchFamily="34" charset="0"/>
                </a:rPr>
                <a:t>Social Welfare</a:t>
              </a:r>
              <a:endParaRPr lang="en-US" sz="5400" b="1" i="1" dirty="0">
                <a:solidFill>
                  <a:schemeClr val="accent1"/>
                </a:solidFill>
                <a:latin typeface="Segoe UI" panose="020B0502040204020203" pitchFamily="34" charset="0"/>
                <a:cs typeface="Segoe UI" panose="020B0502040204020203" pitchFamily="34" charset="0"/>
              </a:endParaRPr>
            </a:p>
          </p:txBody>
        </p:sp>
        <p:sp>
          <p:nvSpPr>
            <p:cNvPr id="55" name="Rectangle 54">
              <a:extLst>
                <a:ext uri="{FF2B5EF4-FFF2-40B4-BE49-F238E27FC236}">
                  <a16:creationId xmlns="" xmlns:a16="http://schemas.microsoft.com/office/drawing/2014/main" id="{0E2CFD80-C50C-4F9F-AEB8-73ADF475737A}"/>
                </a:ext>
              </a:extLst>
            </p:cNvPr>
            <p:cNvSpPr/>
            <p:nvPr/>
          </p:nvSpPr>
          <p:spPr>
            <a:xfrm>
              <a:off x="3308989" y="2382760"/>
              <a:ext cx="5590943" cy="609398"/>
            </a:xfrm>
            <a:prstGeom prst="rect">
              <a:avLst/>
            </a:prstGeom>
          </p:spPr>
          <p:txBody>
            <a:bodyPr wrap="square">
              <a:spAutoFit/>
            </a:bodyPr>
            <a:lstStyle/>
            <a:p>
              <a:pPr algn="ctr">
                <a:lnSpc>
                  <a:spcPct val="120000"/>
                </a:lnSpc>
              </a:pPr>
              <a:r>
                <a:rPr lang="en-US" sz="1400" b="1" i="1" spc="300" dirty="0" smtClean="0">
                  <a:solidFill>
                    <a:schemeClr val="bg1"/>
                  </a:solidFill>
                  <a:latin typeface="Segoe UI" panose="020B0502040204020203" pitchFamily="34" charset="0"/>
                  <a:cs typeface="Segoe UI" panose="020B0502040204020203" pitchFamily="34" charset="0"/>
                </a:rPr>
                <a:t>Freedom of Access to Education, Economy, and Politics</a:t>
              </a:r>
              <a:endParaRPr lang="en-US" sz="1400" b="1" i="1" spc="300" dirty="0">
                <a:solidFill>
                  <a:schemeClr val="bg1"/>
                </a:solidFill>
                <a:latin typeface="Segoe UI" panose="020B0502040204020203" pitchFamily="34" charset="0"/>
                <a:cs typeface="Segoe UI" panose="020B0502040204020203" pitchFamily="34" charset="0"/>
              </a:endParaRPr>
            </a:p>
          </p:txBody>
        </p:sp>
      </p:grpSp>
      <p:sp>
        <p:nvSpPr>
          <p:cNvPr id="3" name="TextBox 2"/>
          <p:cNvSpPr txBox="1"/>
          <p:nvPr/>
        </p:nvSpPr>
        <p:spPr>
          <a:xfrm>
            <a:off x="2776151" y="2982097"/>
            <a:ext cx="6672649" cy="600164"/>
          </a:xfrm>
          <a:prstGeom prst="rect">
            <a:avLst/>
          </a:prstGeom>
          <a:noFill/>
        </p:spPr>
        <p:txBody>
          <a:bodyPr wrap="square" rtlCol="0">
            <a:spAutoFit/>
          </a:bodyPr>
          <a:lstStyle/>
          <a:p>
            <a:pPr algn="ctr"/>
            <a:r>
              <a:rPr lang="en-US" sz="1100" dirty="0" smtClean="0">
                <a:solidFill>
                  <a:srgbClr val="92D050"/>
                </a:solidFill>
              </a:rPr>
              <a:t>Authors: </a:t>
            </a:r>
            <a:r>
              <a:rPr lang="en-US" sz="1100" b="1" dirty="0" err="1">
                <a:solidFill>
                  <a:srgbClr val="92D050"/>
                </a:solidFill>
              </a:rPr>
              <a:t>Hikmatu</a:t>
            </a:r>
            <a:r>
              <a:rPr lang="en-US" sz="1100" b="1" dirty="0">
                <a:solidFill>
                  <a:srgbClr val="92D050"/>
                </a:solidFill>
              </a:rPr>
              <a:t> </a:t>
            </a:r>
            <a:r>
              <a:rPr lang="en-US" sz="1100" b="1" dirty="0" err="1" smtClean="0">
                <a:solidFill>
                  <a:srgbClr val="92D050"/>
                </a:solidFill>
              </a:rPr>
              <a:t>Ruwaida</a:t>
            </a:r>
            <a:r>
              <a:rPr lang="en-US" sz="1100" b="1" dirty="0" smtClean="0">
                <a:solidFill>
                  <a:srgbClr val="92D050"/>
                </a:solidFill>
              </a:rPr>
              <a:t>, </a:t>
            </a:r>
            <a:r>
              <a:rPr lang="en-US" sz="1100" b="1" dirty="0" err="1" smtClean="0">
                <a:solidFill>
                  <a:srgbClr val="92D050"/>
                </a:solidFill>
              </a:rPr>
              <a:t>Husin</a:t>
            </a:r>
            <a:r>
              <a:rPr lang="en-US" sz="1100" b="1" dirty="0">
                <a:solidFill>
                  <a:srgbClr val="92D050"/>
                </a:solidFill>
              </a:rPr>
              <a:t>, </a:t>
            </a:r>
            <a:r>
              <a:rPr lang="en-US" sz="1100" b="1" dirty="0" err="1" smtClean="0">
                <a:solidFill>
                  <a:srgbClr val="92D050"/>
                </a:solidFill>
              </a:rPr>
              <a:t>Miftahul</a:t>
            </a:r>
            <a:r>
              <a:rPr lang="en-US" sz="1100" b="1" dirty="0" smtClean="0">
                <a:solidFill>
                  <a:srgbClr val="92D050"/>
                </a:solidFill>
              </a:rPr>
              <a:t> </a:t>
            </a:r>
            <a:r>
              <a:rPr lang="en-US" sz="1100" b="1" dirty="0" err="1">
                <a:solidFill>
                  <a:srgbClr val="92D050"/>
                </a:solidFill>
              </a:rPr>
              <a:t>Jannah</a:t>
            </a:r>
            <a:r>
              <a:rPr lang="en-US" sz="1100" b="1" dirty="0">
                <a:solidFill>
                  <a:srgbClr val="92D050"/>
                </a:solidFill>
              </a:rPr>
              <a:t>, </a:t>
            </a:r>
            <a:endParaRPr lang="en-US" sz="1100" b="1" dirty="0" smtClean="0">
              <a:solidFill>
                <a:srgbClr val="92D050"/>
              </a:solidFill>
            </a:endParaRPr>
          </a:p>
          <a:p>
            <a:pPr algn="ctr"/>
            <a:r>
              <a:rPr lang="en-US" sz="1100" b="1" dirty="0" err="1" smtClean="0">
                <a:solidFill>
                  <a:srgbClr val="92D050"/>
                </a:solidFill>
              </a:rPr>
              <a:t>Nida</a:t>
            </a:r>
            <a:r>
              <a:rPr lang="en-US" sz="1100" b="1" dirty="0" smtClean="0">
                <a:solidFill>
                  <a:srgbClr val="92D050"/>
                </a:solidFill>
              </a:rPr>
              <a:t> </a:t>
            </a:r>
            <a:r>
              <a:rPr lang="en-US" sz="1100" b="1" dirty="0" err="1">
                <a:solidFill>
                  <a:srgbClr val="92D050"/>
                </a:solidFill>
              </a:rPr>
              <a:t>Mauizdati</a:t>
            </a:r>
            <a:r>
              <a:rPr lang="en-US" sz="1100" b="1" dirty="0">
                <a:solidFill>
                  <a:srgbClr val="92D050"/>
                </a:solidFill>
              </a:rPr>
              <a:t>, </a:t>
            </a:r>
            <a:r>
              <a:rPr lang="en-US" sz="1100" b="1" dirty="0" err="1" smtClean="0">
                <a:solidFill>
                  <a:srgbClr val="92D050"/>
                </a:solidFill>
              </a:rPr>
              <a:t>Norsaleha</a:t>
            </a:r>
            <a:r>
              <a:rPr lang="en-US" sz="1100" b="1" dirty="0" smtClean="0">
                <a:solidFill>
                  <a:srgbClr val="92D050"/>
                </a:solidFill>
              </a:rPr>
              <a:t> </a:t>
            </a:r>
            <a:r>
              <a:rPr lang="en-US" sz="1100" b="1" dirty="0" err="1">
                <a:solidFill>
                  <a:srgbClr val="92D050"/>
                </a:solidFill>
              </a:rPr>
              <a:t>Mohd</a:t>
            </a:r>
            <a:r>
              <a:rPr lang="en-US" sz="1100" b="1" dirty="0">
                <a:solidFill>
                  <a:srgbClr val="92D050"/>
                </a:solidFill>
              </a:rPr>
              <a:t> </a:t>
            </a:r>
            <a:r>
              <a:rPr lang="en-US" sz="1100" b="1" dirty="0" err="1" smtClean="0">
                <a:solidFill>
                  <a:srgbClr val="92D050"/>
                </a:solidFill>
              </a:rPr>
              <a:t>Salleh</a:t>
            </a:r>
            <a:r>
              <a:rPr lang="en-US" sz="1100" b="1" baseline="30000" dirty="0" smtClean="0">
                <a:solidFill>
                  <a:srgbClr val="92D050"/>
                </a:solidFill>
              </a:rPr>
              <a:t>,</a:t>
            </a:r>
            <a:r>
              <a:rPr lang="en-US" sz="1100" b="1" dirty="0" smtClean="0">
                <a:solidFill>
                  <a:srgbClr val="92D050"/>
                </a:solidFill>
              </a:rPr>
              <a:t> </a:t>
            </a:r>
            <a:r>
              <a:rPr lang="en-US" sz="1100" b="1" dirty="0" err="1" smtClean="0">
                <a:solidFill>
                  <a:srgbClr val="92D050"/>
                </a:solidFill>
              </a:rPr>
              <a:t>dan</a:t>
            </a:r>
            <a:r>
              <a:rPr lang="en-US" sz="1100" b="1" dirty="0" smtClean="0">
                <a:solidFill>
                  <a:srgbClr val="92D050"/>
                </a:solidFill>
              </a:rPr>
              <a:t> </a:t>
            </a:r>
            <a:r>
              <a:rPr lang="en-US" sz="1100" b="1" dirty="0">
                <a:solidFill>
                  <a:srgbClr val="92D050"/>
                </a:solidFill>
              </a:rPr>
              <a:t>Nor </a:t>
            </a:r>
            <a:r>
              <a:rPr lang="en-US" sz="1100" b="1" dirty="0" err="1" smtClean="0">
                <a:solidFill>
                  <a:srgbClr val="92D050"/>
                </a:solidFill>
              </a:rPr>
              <a:t>Anisa</a:t>
            </a:r>
            <a:endParaRPr lang="en-US" sz="1100" dirty="0">
              <a:solidFill>
                <a:srgbClr val="92D050"/>
              </a:solidFill>
            </a:endParaRPr>
          </a:p>
          <a:p>
            <a:pPr algn="ctr"/>
            <a:endParaRPr lang="en-US" sz="1100" dirty="0">
              <a:solidFill>
                <a:srgbClr val="92D050"/>
              </a:solidFill>
            </a:endParaRPr>
          </a:p>
        </p:txBody>
      </p:sp>
      <p:sp>
        <p:nvSpPr>
          <p:cNvPr id="4" name="TextBox 3"/>
          <p:cNvSpPr txBox="1"/>
          <p:nvPr/>
        </p:nvSpPr>
        <p:spPr>
          <a:xfrm>
            <a:off x="9902845" y="6244295"/>
            <a:ext cx="2649519" cy="307777"/>
          </a:xfrm>
          <a:prstGeom prst="rect">
            <a:avLst/>
          </a:prstGeom>
          <a:noFill/>
        </p:spPr>
        <p:txBody>
          <a:bodyPr wrap="square" rtlCol="0">
            <a:spAutoFit/>
          </a:bodyPr>
          <a:lstStyle/>
          <a:p>
            <a:r>
              <a:rPr lang="en-US" sz="1400" i="1" dirty="0" err="1" smtClean="0">
                <a:solidFill>
                  <a:schemeClr val="bg1"/>
                </a:solidFill>
              </a:rPr>
              <a:t>Pict</a:t>
            </a:r>
            <a:r>
              <a:rPr lang="en-US" sz="1400" i="1" dirty="0" smtClean="0">
                <a:solidFill>
                  <a:schemeClr val="bg1"/>
                </a:solidFill>
              </a:rPr>
              <a:t> Source: infobudaya.net</a:t>
            </a:r>
            <a:endParaRPr lang="en-US" sz="1400" i="1" dirty="0">
              <a:solidFill>
                <a:schemeClr val="bg1"/>
              </a:solidFill>
            </a:endParaRPr>
          </a:p>
        </p:txBody>
      </p:sp>
    </p:spTree>
    <p:extLst>
      <p:ext uri="{BB962C8B-B14F-4D97-AF65-F5344CB8AC3E}">
        <p14:creationId xmlns:p14="http://schemas.microsoft.com/office/powerpoint/2010/main" val="305942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 xmlns:a16="http://schemas.microsoft.com/office/drawing/2014/main" id="{84F5DFE2-1901-453B-904F-5BD64C37043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684131" y="1156283"/>
            <a:ext cx="6150577" cy="4214309"/>
          </a:xfrm>
          <a:custGeom>
            <a:avLst/>
            <a:gdLst>
              <a:gd name="connsiteX0" fmla="*/ 1930096 w 6858000"/>
              <a:gd name="connsiteY0" fmla="*/ 0 h 6857999"/>
              <a:gd name="connsiteX1" fmla="*/ 6858000 w 6858000"/>
              <a:gd name="connsiteY1" fmla="*/ 0 h 6857999"/>
              <a:gd name="connsiteX2" fmla="*/ 6858000 w 6858000"/>
              <a:gd name="connsiteY2" fmla="*/ 1930115 h 6857999"/>
              <a:gd name="connsiteX3" fmla="*/ 6858000 w 6858000"/>
              <a:gd name="connsiteY3" fmla="*/ 4927883 h 6857999"/>
              <a:gd name="connsiteX4" fmla="*/ 6858000 w 6858000"/>
              <a:gd name="connsiteY4" fmla="*/ 6857999 h 6857999"/>
              <a:gd name="connsiteX5" fmla="*/ 4927884 w 6858000"/>
              <a:gd name="connsiteY5" fmla="*/ 6857999 h 6857999"/>
              <a:gd name="connsiteX6" fmla="*/ 3659529 w 6858000"/>
              <a:gd name="connsiteY6" fmla="*/ 6857999 h 6857999"/>
              <a:gd name="connsiteX7" fmla="*/ 1930116 w 6858000"/>
              <a:gd name="connsiteY7" fmla="*/ 6857999 h 6857999"/>
              <a:gd name="connsiteX8" fmla="*/ 0 w 6858000"/>
              <a:gd name="connsiteY8" fmla="*/ 4927883 h 6857999"/>
              <a:gd name="connsiteX9" fmla="*/ 0 w 6858000"/>
              <a:gd name="connsiteY9" fmla="*/ 1930115 h 6857999"/>
              <a:gd name="connsiteX10" fmla="*/ 1732773 w 6858000"/>
              <a:gd name="connsiteY10" fmla="*/ 99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6857999">
                <a:moveTo>
                  <a:pt x="1930096" y="0"/>
                </a:moveTo>
                <a:lnTo>
                  <a:pt x="6858000" y="0"/>
                </a:lnTo>
                <a:lnTo>
                  <a:pt x="6858000" y="1930115"/>
                </a:lnTo>
                <a:lnTo>
                  <a:pt x="6858000" y="4927883"/>
                </a:lnTo>
                <a:lnTo>
                  <a:pt x="6858000" y="6857999"/>
                </a:lnTo>
                <a:lnTo>
                  <a:pt x="4927884" y="6857999"/>
                </a:lnTo>
                <a:lnTo>
                  <a:pt x="3659529" y="6857999"/>
                </a:lnTo>
                <a:lnTo>
                  <a:pt x="1930116" y="6857999"/>
                </a:lnTo>
                <a:cubicBezTo>
                  <a:pt x="864142" y="6857999"/>
                  <a:pt x="0" y="5993857"/>
                  <a:pt x="0" y="4927883"/>
                </a:cubicBezTo>
                <a:lnTo>
                  <a:pt x="0" y="1930115"/>
                </a:lnTo>
                <a:cubicBezTo>
                  <a:pt x="0" y="930765"/>
                  <a:pt x="759500" y="108805"/>
                  <a:pt x="1732773" y="9964"/>
                </a:cubicBezTo>
                <a:close/>
              </a:path>
            </a:pathLst>
          </a:custGeom>
        </p:spPr>
      </p:pic>
      <p:sp>
        <p:nvSpPr>
          <p:cNvPr id="35" name="TextBox 8">
            <a:extLst>
              <a:ext uri="{FF2B5EF4-FFF2-40B4-BE49-F238E27FC236}">
                <a16:creationId xmlns="" xmlns:a16="http://schemas.microsoft.com/office/drawing/2014/main" id="{33F13D98-202F-4361-9B59-EE51B9DA1935}"/>
              </a:ext>
            </a:extLst>
          </p:cNvPr>
          <p:cNvSpPr txBox="1">
            <a:spLocks noChangeArrowheads="1"/>
          </p:cNvSpPr>
          <p:nvPr/>
        </p:nvSpPr>
        <p:spPr bwMode="auto">
          <a:xfrm>
            <a:off x="188258" y="1799753"/>
            <a:ext cx="505184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90488" indent="-90488"/>
            <a:r>
              <a:rPr lang="en-US" sz="1600" b="0" dirty="0" err="1">
                <a:latin typeface="Georgia" panose="02040502050405020303" pitchFamily="18" charset="0"/>
              </a:rPr>
              <a:t>Kajian</a:t>
            </a:r>
            <a:r>
              <a:rPr lang="en-US" sz="1600" b="0" dirty="0">
                <a:latin typeface="Georgia" panose="02040502050405020303" pitchFamily="18" charset="0"/>
              </a:rPr>
              <a:t> </a:t>
            </a:r>
            <a:r>
              <a:rPr lang="en-US" sz="1600" b="0" dirty="0" err="1">
                <a:latin typeface="Georgia" panose="02040502050405020303" pitchFamily="18" charset="0"/>
              </a:rPr>
              <a:t>tentang</a:t>
            </a:r>
            <a:r>
              <a:rPr lang="en-US" sz="1600" b="0" dirty="0">
                <a:latin typeface="Georgia" panose="02040502050405020303" pitchFamily="18" charset="0"/>
              </a:rPr>
              <a:t> </a:t>
            </a:r>
            <a:r>
              <a:rPr lang="en-US" sz="1600" b="0" dirty="0" err="1">
                <a:latin typeface="Georgia" panose="02040502050405020303" pitchFamily="18" charset="0"/>
              </a:rPr>
              <a:t>perempuan</a:t>
            </a:r>
            <a:r>
              <a:rPr lang="en-US" sz="1600" b="0" dirty="0">
                <a:latin typeface="Georgia" panose="02040502050405020303" pitchFamily="18" charset="0"/>
              </a:rPr>
              <a:t> </a:t>
            </a:r>
            <a:r>
              <a:rPr lang="en-US" sz="1600" b="0" dirty="0" err="1">
                <a:latin typeface="Georgia" panose="02040502050405020303" pitchFamily="18" charset="0"/>
              </a:rPr>
              <a:t>Banjar</a:t>
            </a:r>
            <a:r>
              <a:rPr lang="en-US" sz="1600" b="0" dirty="0">
                <a:latin typeface="Georgia" panose="02040502050405020303" pitchFamily="18" charset="0"/>
              </a:rPr>
              <a:t> </a:t>
            </a:r>
            <a:r>
              <a:rPr lang="en-US" sz="1600" b="0" dirty="0" err="1">
                <a:latin typeface="Georgia" panose="02040502050405020303" pitchFamily="18" charset="0"/>
              </a:rPr>
              <a:t>selalu</a:t>
            </a:r>
            <a:r>
              <a:rPr lang="en-US" sz="1600" b="0" dirty="0">
                <a:latin typeface="Georgia" panose="02040502050405020303" pitchFamily="18" charset="0"/>
              </a:rPr>
              <a:t> </a:t>
            </a:r>
            <a:r>
              <a:rPr lang="en-US" sz="1600" b="0" dirty="0" err="1">
                <a:latin typeface="Georgia" panose="02040502050405020303" pitchFamily="18" charset="0"/>
              </a:rPr>
              <a:t>menarik</a:t>
            </a:r>
            <a:r>
              <a:rPr lang="en-US" sz="1600" b="0" dirty="0">
                <a:latin typeface="Georgia" panose="02040502050405020303" pitchFamily="18" charset="0"/>
              </a:rPr>
              <a:t> </a:t>
            </a:r>
            <a:r>
              <a:rPr lang="en-US" sz="1600" b="0" dirty="0" err="1">
                <a:latin typeface="Georgia" panose="02040502050405020303" pitchFamily="18" charset="0"/>
              </a:rPr>
              <a:t>untuk</a:t>
            </a:r>
            <a:r>
              <a:rPr lang="en-US" sz="1600" b="0" dirty="0">
                <a:latin typeface="Georgia" panose="02040502050405020303" pitchFamily="18" charset="0"/>
              </a:rPr>
              <a:t> </a:t>
            </a:r>
            <a:r>
              <a:rPr lang="en-US" sz="1600" b="0" dirty="0" err="1">
                <a:latin typeface="Georgia" panose="02040502050405020303" pitchFamily="18" charset="0"/>
              </a:rPr>
              <a:t>diteliti</a:t>
            </a:r>
            <a:r>
              <a:rPr lang="en-US" sz="1600" b="0" dirty="0">
                <a:latin typeface="Georgia" panose="02040502050405020303" pitchFamily="18" charset="0"/>
              </a:rPr>
              <a:t> </a:t>
            </a:r>
            <a:r>
              <a:rPr lang="en-US" sz="1600" b="0" dirty="0" err="1">
                <a:latin typeface="Georgia" panose="02040502050405020303" pitchFamily="18" charset="0"/>
              </a:rPr>
              <a:t>ditengah</a:t>
            </a:r>
            <a:r>
              <a:rPr lang="en-US" sz="1600" b="0" dirty="0">
                <a:latin typeface="Georgia" panose="02040502050405020303" pitchFamily="18" charset="0"/>
              </a:rPr>
              <a:t> </a:t>
            </a:r>
            <a:r>
              <a:rPr lang="en-US" sz="1600" b="0" dirty="0" err="1">
                <a:latin typeface="Georgia" panose="02040502050405020303" pitchFamily="18" charset="0"/>
              </a:rPr>
              <a:t>maraknya</a:t>
            </a:r>
            <a:r>
              <a:rPr lang="en-US" sz="1600" b="0" dirty="0">
                <a:latin typeface="Georgia" panose="02040502050405020303" pitchFamily="18" charset="0"/>
              </a:rPr>
              <a:t> </a:t>
            </a:r>
            <a:r>
              <a:rPr lang="en-US" sz="1600" b="0" dirty="0" err="1">
                <a:latin typeface="Georgia" panose="02040502050405020303" pitchFamily="18" charset="0"/>
              </a:rPr>
              <a:t>isu-isu</a:t>
            </a:r>
            <a:r>
              <a:rPr lang="en-US" sz="1600" b="0" dirty="0">
                <a:latin typeface="Georgia" panose="02040502050405020303" pitchFamily="18" charset="0"/>
              </a:rPr>
              <a:t> </a:t>
            </a:r>
            <a:r>
              <a:rPr lang="en-US" sz="1600" b="0" dirty="0" err="1">
                <a:latin typeface="Georgia" panose="02040502050405020303" pitchFamily="18" charset="0"/>
              </a:rPr>
              <a:t>tentang</a:t>
            </a:r>
            <a:r>
              <a:rPr lang="en-US" sz="1600" b="0" dirty="0">
                <a:latin typeface="Georgia" panose="02040502050405020303" pitchFamily="18" charset="0"/>
              </a:rPr>
              <a:t> </a:t>
            </a:r>
            <a:r>
              <a:rPr lang="en-US" sz="1600" b="0" dirty="0" err="1">
                <a:latin typeface="Georgia" panose="02040502050405020303" pitchFamily="18" charset="0"/>
              </a:rPr>
              <a:t>kesetaraan</a:t>
            </a:r>
            <a:r>
              <a:rPr lang="en-US" sz="1600" b="0" dirty="0">
                <a:latin typeface="Georgia" panose="02040502050405020303" pitchFamily="18" charset="0"/>
              </a:rPr>
              <a:t> </a:t>
            </a:r>
            <a:r>
              <a:rPr lang="en-US" sz="1600" b="0" dirty="0" err="1">
                <a:latin typeface="Georgia" panose="02040502050405020303" pitchFamily="18" charset="0"/>
              </a:rPr>
              <a:t>hak-hak</a:t>
            </a:r>
            <a:r>
              <a:rPr lang="en-US" sz="1600" b="0" dirty="0">
                <a:latin typeface="Georgia" panose="02040502050405020303" pitchFamily="18" charset="0"/>
              </a:rPr>
              <a:t> </a:t>
            </a:r>
            <a:r>
              <a:rPr lang="en-US" sz="1600" b="0" dirty="0" err="1">
                <a:latin typeface="Georgia" panose="02040502050405020303" pitchFamily="18" charset="0"/>
              </a:rPr>
              <a:t>perempuan</a:t>
            </a:r>
            <a:r>
              <a:rPr lang="en-US" sz="1600" b="0" dirty="0">
                <a:latin typeface="Georgia" panose="02040502050405020303" pitchFamily="18" charset="0"/>
              </a:rPr>
              <a:t> </a:t>
            </a:r>
            <a:r>
              <a:rPr lang="en-US" sz="1600" b="0" dirty="0" err="1">
                <a:latin typeface="Georgia" panose="02040502050405020303" pitchFamily="18" charset="0"/>
              </a:rPr>
              <a:t>untuk</a:t>
            </a:r>
            <a:r>
              <a:rPr lang="en-US" sz="1600" b="0" dirty="0">
                <a:latin typeface="Georgia" panose="02040502050405020303" pitchFamily="18" charset="0"/>
              </a:rPr>
              <a:t> </a:t>
            </a:r>
            <a:r>
              <a:rPr lang="en-US" sz="1600" b="0" dirty="0" err="1">
                <a:latin typeface="Georgia" panose="02040502050405020303" pitchFamily="18" charset="0"/>
              </a:rPr>
              <a:t>bisa</a:t>
            </a:r>
            <a:r>
              <a:rPr lang="en-US" sz="1600" b="0" dirty="0">
                <a:latin typeface="Georgia" panose="02040502050405020303" pitchFamily="18" charset="0"/>
              </a:rPr>
              <a:t> </a:t>
            </a:r>
            <a:r>
              <a:rPr lang="en-US" sz="1600" b="0" dirty="0" err="1">
                <a:latin typeface="Georgia" panose="02040502050405020303" pitchFamily="18" charset="0"/>
              </a:rPr>
              <a:t>memiliki</a:t>
            </a:r>
            <a:r>
              <a:rPr lang="en-US" sz="1600" b="0" dirty="0">
                <a:latin typeface="Georgia" panose="02040502050405020303" pitchFamily="18" charset="0"/>
              </a:rPr>
              <a:t> </a:t>
            </a:r>
            <a:r>
              <a:rPr lang="en-US" sz="1600" b="0" dirty="0" err="1">
                <a:latin typeface="Georgia" panose="02040502050405020303" pitchFamily="18" charset="0"/>
              </a:rPr>
              <a:t>kebebasan</a:t>
            </a:r>
            <a:r>
              <a:rPr lang="en-US" sz="1600" b="0" dirty="0">
                <a:latin typeface="Georgia" panose="02040502050405020303" pitchFamily="18" charset="0"/>
              </a:rPr>
              <a:t> </a:t>
            </a:r>
            <a:r>
              <a:rPr lang="en-US" sz="1600" b="0" dirty="0" err="1">
                <a:latin typeface="Georgia" panose="02040502050405020303" pitchFamily="18" charset="0"/>
              </a:rPr>
              <a:t>akses</a:t>
            </a:r>
            <a:r>
              <a:rPr lang="en-US" sz="1600" b="0" dirty="0">
                <a:latin typeface="Georgia" panose="02040502050405020303" pitchFamily="18" charset="0"/>
              </a:rPr>
              <a:t> </a:t>
            </a:r>
            <a:r>
              <a:rPr lang="en-US" sz="1600" b="0" dirty="0" err="1">
                <a:latin typeface="Georgia" panose="02040502050405020303" pitchFamily="18" charset="0"/>
              </a:rPr>
              <a:t>terhadap</a:t>
            </a:r>
            <a:r>
              <a:rPr lang="en-US" sz="1600" b="0" dirty="0">
                <a:latin typeface="Georgia" panose="02040502050405020303" pitchFamily="18" charset="0"/>
              </a:rPr>
              <a:t> </a:t>
            </a:r>
            <a:r>
              <a:rPr lang="en-US" sz="1600" b="0" dirty="0" err="1">
                <a:latin typeface="Georgia" panose="02040502050405020303" pitchFamily="18" charset="0"/>
              </a:rPr>
              <a:t>pendidikan</a:t>
            </a:r>
            <a:r>
              <a:rPr lang="en-US" sz="1600" b="0" dirty="0">
                <a:latin typeface="Georgia" panose="02040502050405020303" pitchFamily="18" charset="0"/>
              </a:rPr>
              <a:t>, </a:t>
            </a:r>
            <a:r>
              <a:rPr lang="en-US" sz="1600" b="0" dirty="0" err="1">
                <a:latin typeface="Georgia" panose="02040502050405020303" pitchFamily="18" charset="0"/>
              </a:rPr>
              <a:t>ekonomi</a:t>
            </a:r>
            <a:r>
              <a:rPr lang="en-US" sz="1600" b="0" dirty="0">
                <a:latin typeface="Georgia" panose="02040502050405020303" pitchFamily="18" charset="0"/>
              </a:rPr>
              <a:t> </a:t>
            </a:r>
            <a:r>
              <a:rPr lang="en-US" sz="1600" b="0" dirty="0" err="1">
                <a:latin typeface="Georgia" panose="02040502050405020303" pitchFamily="18" charset="0"/>
              </a:rPr>
              <a:t>dan</a:t>
            </a:r>
            <a:r>
              <a:rPr lang="en-US" sz="1600" b="0" dirty="0">
                <a:latin typeface="Georgia" panose="02040502050405020303" pitchFamily="18" charset="0"/>
              </a:rPr>
              <a:t> </a:t>
            </a:r>
            <a:r>
              <a:rPr lang="en-US" sz="1600" b="0" dirty="0" err="1">
                <a:latin typeface="Georgia" panose="02040502050405020303" pitchFamily="18" charset="0"/>
              </a:rPr>
              <a:t>politik</a:t>
            </a:r>
            <a:r>
              <a:rPr lang="en-US" sz="1600" b="0" dirty="0">
                <a:latin typeface="Georgia" panose="02040502050405020303" pitchFamily="18" charset="0"/>
              </a:rPr>
              <a:t>. </a:t>
            </a:r>
            <a:r>
              <a:rPr lang="en-US" sz="1600" b="0" dirty="0" err="1">
                <a:latin typeface="Georgia" panose="02040502050405020303" pitchFamily="18" charset="0"/>
              </a:rPr>
              <a:t>Penelitian</a:t>
            </a:r>
            <a:r>
              <a:rPr lang="en-US" sz="1600" b="0" dirty="0">
                <a:latin typeface="Georgia" panose="02040502050405020303" pitchFamily="18" charset="0"/>
              </a:rPr>
              <a:t> </a:t>
            </a:r>
            <a:r>
              <a:rPr lang="en-US" sz="1600" b="0" dirty="0" err="1">
                <a:latin typeface="Georgia" panose="02040502050405020303" pitchFamily="18" charset="0"/>
              </a:rPr>
              <a:t>ini</a:t>
            </a:r>
            <a:r>
              <a:rPr lang="en-US" sz="1600" b="0" dirty="0">
                <a:latin typeface="Georgia" panose="02040502050405020303" pitchFamily="18" charset="0"/>
              </a:rPr>
              <a:t> </a:t>
            </a:r>
            <a:r>
              <a:rPr lang="en-US" sz="1600" b="0" dirty="0" err="1">
                <a:latin typeface="Georgia" panose="02040502050405020303" pitchFamily="18" charset="0"/>
              </a:rPr>
              <a:t>bertujuan</a:t>
            </a:r>
            <a:r>
              <a:rPr lang="en-US" sz="1600" b="0" dirty="0">
                <a:latin typeface="Georgia" panose="02040502050405020303" pitchFamily="18" charset="0"/>
              </a:rPr>
              <a:t> </a:t>
            </a:r>
            <a:r>
              <a:rPr lang="en-US" sz="1600" b="0" dirty="0" err="1">
                <a:latin typeface="Georgia" panose="02040502050405020303" pitchFamily="18" charset="0"/>
              </a:rPr>
              <a:t>untuk</a:t>
            </a:r>
            <a:r>
              <a:rPr lang="en-US" sz="1600" b="0" dirty="0">
                <a:latin typeface="Georgia" panose="02040502050405020303" pitchFamily="18" charset="0"/>
              </a:rPr>
              <a:t> </a:t>
            </a:r>
            <a:r>
              <a:rPr lang="en-US" sz="1600" b="0" dirty="0" err="1">
                <a:latin typeface="Georgia" panose="02040502050405020303" pitchFamily="18" charset="0"/>
              </a:rPr>
              <a:t>mengangkat</a:t>
            </a:r>
            <a:r>
              <a:rPr lang="en-US" sz="1600" b="0" dirty="0">
                <a:latin typeface="Georgia" panose="02040502050405020303" pitchFamily="18" charset="0"/>
              </a:rPr>
              <a:t> </a:t>
            </a:r>
            <a:r>
              <a:rPr lang="en-US" sz="1600" b="0" dirty="0" err="1">
                <a:latin typeface="Georgia" panose="02040502050405020303" pitchFamily="18" charset="0"/>
              </a:rPr>
              <a:t>isu</a:t>
            </a:r>
            <a:r>
              <a:rPr lang="en-US" sz="1600" b="0" dirty="0">
                <a:latin typeface="Georgia" panose="02040502050405020303" pitchFamily="18" charset="0"/>
              </a:rPr>
              <a:t> </a:t>
            </a:r>
            <a:r>
              <a:rPr lang="en-US" sz="1600" b="0" dirty="0" err="1">
                <a:latin typeface="Georgia" panose="02040502050405020303" pitchFamily="18" charset="0"/>
              </a:rPr>
              <a:t>kesejahteraan</a:t>
            </a:r>
            <a:r>
              <a:rPr lang="en-US" sz="1600" b="0" dirty="0">
                <a:latin typeface="Georgia" panose="02040502050405020303" pitchFamily="18" charset="0"/>
              </a:rPr>
              <a:t> </a:t>
            </a:r>
            <a:r>
              <a:rPr lang="en-US" sz="1600" b="0" dirty="0" err="1">
                <a:latin typeface="Georgia" panose="02040502050405020303" pitchFamily="18" charset="0"/>
              </a:rPr>
              <a:t>sosial</a:t>
            </a:r>
            <a:r>
              <a:rPr lang="en-US" sz="1600" b="0" dirty="0">
                <a:latin typeface="Georgia" panose="02040502050405020303" pitchFamily="18" charset="0"/>
              </a:rPr>
              <a:t> </a:t>
            </a:r>
            <a:r>
              <a:rPr lang="en-US" sz="1600" b="0" dirty="0" err="1">
                <a:latin typeface="Georgia" panose="02040502050405020303" pitchFamily="18" charset="0"/>
              </a:rPr>
              <a:t>perempuan</a:t>
            </a:r>
            <a:r>
              <a:rPr lang="en-US" sz="1600" b="0" dirty="0">
                <a:latin typeface="Georgia" panose="02040502050405020303" pitchFamily="18" charset="0"/>
              </a:rPr>
              <a:t> </a:t>
            </a:r>
            <a:r>
              <a:rPr lang="en-US" sz="1600" b="0" dirty="0" err="1">
                <a:latin typeface="Georgia" panose="02040502050405020303" pitchFamily="18" charset="0"/>
              </a:rPr>
              <a:t>Banjar</a:t>
            </a:r>
            <a:r>
              <a:rPr lang="en-US" sz="1600" b="0" dirty="0">
                <a:latin typeface="Georgia" panose="02040502050405020303" pitchFamily="18" charset="0"/>
              </a:rPr>
              <a:t> </a:t>
            </a:r>
            <a:r>
              <a:rPr lang="en-US" sz="1600" b="0" dirty="0" err="1">
                <a:latin typeface="Georgia" panose="02040502050405020303" pitchFamily="18" charset="0"/>
              </a:rPr>
              <a:t>dan</a:t>
            </a:r>
            <a:r>
              <a:rPr lang="en-US" sz="1600" b="0" dirty="0">
                <a:latin typeface="Georgia" panose="02040502050405020303" pitchFamily="18" charset="0"/>
              </a:rPr>
              <a:t> </a:t>
            </a:r>
            <a:r>
              <a:rPr lang="en-US" sz="1600" b="0" dirty="0" err="1">
                <a:latin typeface="Georgia" panose="02040502050405020303" pitchFamily="18" charset="0"/>
              </a:rPr>
              <a:t>seberapa</a:t>
            </a:r>
            <a:r>
              <a:rPr lang="en-US" sz="1600" b="0" dirty="0">
                <a:latin typeface="Georgia" panose="02040502050405020303" pitchFamily="18" charset="0"/>
              </a:rPr>
              <a:t> </a:t>
            </a:r>
            <a:r>
              <a:rPr lang="en-US" sz="1600" b="0" dirty="0" err="1">
                <a:latin typeface="Georgia" panose="02040502050405020303" pitchFamily="18" charset="0"/>
              </a:rPr>
              <a:t>tinggi</a:t>
            </a:r>
            <a:r>
              <a:rPr lang="en-US" sz="1600" b="0" dirty="0">
                <a:latin typeface="Georgia" panose="02040502050405020303" pitchFamily="18" charset="0"/>
              </a:rPr>
              <a:t> </a:t>
            </a:r>
            <a:r>
              <a:rPr lang="en-US" sz="1600" b="0" dirty="0" err="1">
                <a:latin typeface="Georgia" panose="02040502050405020303" pitchFamily="18" charset="0"/>
              </a:rPr>
              <a:t>kesempatan</a:t>
            </a:r>
            <a:r>
              <a:rPr lang="en-US" sz="1600" b="0" dirty="0">
                <a:latin typeface="Georgia" panose="02040502050405020303" pitchFamily="18" charset="0"/>
              </a:rPr>
              <a:t> </a:t>
            </a:r>
            <a:r>
              <a:rPr lang="en-US" sz="1600" b="0" dirty="0" err="1">
                <a:latin typeface="Georgia" panose="02040502050405020303" pitchFamily="18" charset="0"/>
              </a:rPr>
              <a:t>mereka</a:t>
            </a:r>
            <a:r>
              <a:rPr lang="en-US" sz="1600" b="0" dirty="0">
                <a:latin typeface="Georgia" panose="02040502050405020303" pitchFamily="18" charset="0"/>
              </a:rPr>
              <a:t> </a:t>
            </a:r>
            <a:r>
              <a:rPr lang="en-US" sz="1600" b="0" dirty="0" err="1">
                <a:latin typeface="Georgia" panose="02040502050405020303" pitchFamily="18" charset="0"/>
              </a:rPr>
              <a:t>dalam</a:t>
            </a:r>
            <a:r>
              <a:rPr lang="en-US" sz="1600" b="0" dirty="0">
                <a:latin typeface="Georgia" panose="02040502050405020303" pitchFamily="18" charset="0"/>
              </a:rPr>
              <a:t> </a:t>
            </a:r>
            <a:r>
              <a:rPr lang="en-US" sz="1600" b="0" dirty="0" err="1">
                <a:latin typeface="Georgia" panose="02040502050405020303" pitchFamily="18" charset="0"/>
              </a:rPr>
              <a:t>ruang</a:t>
            </a:r>
            <a:r>
              <a:rPr lang="en-US" sz="1600" b="0" dirty="0">
                <a:latin typeface="Georgia" panose="02040502050405020303" pitchFamily="18" charset="0"/>
              </a:rPr>
              <a:t> </a:t>
            </a:r>
            <a:r>
              <a:rPr lang="en-US" sz="1600" b="0" dirty="0" err="1">
                <a:latin typeface="Georgia" panose="02040502050405020303" pitchFamily="18" charset="0"/>
              </a:rPr>
              <a:t>kebebasan</a:t>
            </a:r>
            <a:r>
              <a:rPr lang="en-US" sz="1600" b="0" dirty="0">
                <a:latin typeface="Georgia" panose="02040502050405020303" pitchFamily="18" charset="0"/>
              </a:rPr>
              <a:t> </a:t>
            </a:r>
            <a:r>
              <a:rPr lang="en-US" sz="1600" b="0" dirty="0" err="1">
                <a:latin typeface="Georgia" panose="02040502050405020303" pitchFamily="18" charset="0"/>
              </a:rPr>
              <a:t>untuk</a:t>
            </a:r>
            <a:r>
              <a:rPr lang="en-US" sz="1600" b="0" dirty="0">
                <a:latin typeface="Georgia" panose="02040502050405020303" pitchFamily="18" charset="0"/>
              </a:rPr>
              <a:t> </a:t>
            </a:r>
            <a:r>
              <a:rPr lang="en-US" sz="1600" b="0" dirty="0" err="1">
                <a:latin typeface="Georgia" panose="02040502050405020303" pitchFamily="18" charset="0"/>
              </a:rPr>
              <a:t>menempuh</a:t>
            </a:r>
            <a:r>
              <a:rPr lang="en-US" sz="1600" b="0" dirty="0">
                <a:latin typeface="Georgia" panose="02040502050405020303" pitchFamily="18" charset="0"/>
              </a:rPr>
              <a:t> </a:t>
            </a:r>
            <a:r>
              <a:rPr lang="en-US" sz="1600" dirty="0" err="1">
                <a:latin typeface="Georgia" panose="02040502050405020303" pitchFamily="18" charset="0"/>
              </a:rPr>
              <a:t>pendidikan</a:t>
            </a:r>
            <a:r>
              <a:rPr lang="en-US" sz="1600" b="0" dirty="0">
                <a:latin typeface="Georgia" panose="02040502050405020303" pitchFamily="18" charset="0"/>
              </a:rPr>
              <a:t> </a:t>
            </a:r>
            <a:r>
              <a:rPr lang="en-US" sz="1600" b="0" dirty="0" err="1">
                <a:latin typeface="Georgia" panose="02040502050405020303" pitchFamily="18" charset="0"/>
              </a:rPr>
              <a:t>sampai</a:t>
            </a:r>
            <a:r>
              <a:rPr lang="en-US" sz="1600" b="0" dirty="0">
                <a:latin typeface="Georgia" panose="02040502050405020303" pitchFamily="18" charset="0"/>
              </a:rPr>
              <a:t> </a:t>
            </a:r>
            <a:r>
              <a:rPr lang="en-US" sz="1600" b="0" dirty="0" err="1">
                <a:latin typeface="Georgia" panose="02040502050405020303" pitchFamily="18" charset="0"/>
              </a:rPr>
              <a:t>jenjang</a:t>
            </a:r>
            <a:r>
              <a:rPr lang="en-US" sz="1600" b="0" dirty="0">
                <a:latin typeface="Georgia" panose="02040502050405020303" pitchFamily="18" charset="0"/>
              </a:rPr>
              <a:t> paling </a:t>
            </a:r>
            <a:r>
              <a:rPr lang="en-US" sz="1600" b="0" dirty="0" err="1">
                <a:latin typeface="Georgia" panose="02040502050405020303" pitchFamily="18" charset="0"/>
              </a:rPr>
              <a:t>tinggi</a:t>
            </a:r>
            <a:r>
              <a:rPr lang="en-US" sz="1600" b="0" dirty="0">
                <a:latin typeface="Georgia" panose="02040502050405020303" pitchFamily="18" charset="0"/>
              </a:rPr>
              <a:t>, </a:t>
            </a:r>
            <a:r>
              <a:rPr lang="en-US" sz="1600" b="0" dirty="0" err="1">
                <a:latin typeface="Georgia" panose="02040502050405020303" pitchFamily="18" charset="0"/>
              </a:rPr>
              <a:t>kesempatan</a:t>
            </a:r>
            <a:r>
              <a:rPr lang="en-US" sz="1600" b="0" dirty="0">
                <a:latin typeface="Georgia" panose="02040502050405020303" pitchFamily="18" charset="0"/>
              </a:rPr>
              <a:t> </a:t>
            </a:r>
            <a:r>
              <a:rPr lang="en-US" sz="1600" b="0" dirty="0" err="1">
                <a:latin typeface="Georgia" panose="02040502050405020303" pitchFamily="18" charset="0"/>
              </a:rPr>
              <a:t>untuk</a:t>
            </a:r>
            <a:r>
              <a:rPr lang="en-US" sz="1600" b="0" dirty="0">
                <a:latin typeface="Georgia" panose="02040502050405020303" pitchFamily="18" charset="0"/>
              </a:rPr>
              <a:t> </a:t>
            </a:r>
            <a:r>
              <a:rPr lang="en-US" sz="1600" b="0" dirty="0" err="1">
                <a:latin typeface="Georgia" panose="02040502050405020303" pitchFamily="18" charset="0"/>
              </a:rPr>
              <a:t>bisa</a:t>
            </a:r>
            <a:r>
              <a:rPr lang="en-US" sz="1600" b="0" dirty="0">
                <a:latin typeface="Georgia" panose="02040502050405020303" pitchFamily="18" charset="0"/>
              </a:rPr>
              <a:t> </a:t>
            </a:r>
            <a:r>
              <a:rPr lang="en-US" sz="1600" dirty="0" err="1">
                <a:latin typeface="Georgia" panose="02040502050405020303" pitchFamily="18" charset="0"/>
              </a:rPr>
              <a:t>berkarir</a:t>
            </a:r>
            <a:r>
              <a:rPr lang="en-US" sz="1600" b="0" dirty="0">
                <a:latin typeface="Georgia" panose="02040502050405020303" pitchFamily="18" charset="0"/>
              </a:rPr>
              <a:t> di </a:t>
            </a:r>
            <a:r>
              <a:rPr lang="en-US" sz="1600" b="0" dirty="0" err="1">
                <a:latin typeface="Georgia" panose="02040502050405020303" pitchFamily="18" charset="0"/>
              </a:rPr>
              <a:t>luar</a:t>
            </a:r>
            <a:r>
              <a:rPr lang="en-US" sz="1600" b="0" dirty="0">
                <a:latin typeface="Georgia" panose="02040502050405020303" pitchFamily="18" charset="0"/>
              </a:rPr>
              <a:t> </a:t>
            </a:r>
            <a:r>
              <a:rPr lang="en-US" sz="1600" b="0" dirty="0" err="1">
                <a:latin typeface="Georgia" panose="02040502050405020303" pitchFamily="18" charset="0"/>
              </a:rPr>
              <a:t>rumah</a:t>
            </a:r>
            <a:r>
              <a:rPr lang="en-US" sz="1600" b="0" dirty="0">
                <a:latin typeface="Georgia" panose="02040502050405020303" pitchFamily="18" charset="0"/>
              </a:rPr>
              <a:t>, </a:t>
            </a:r>
            <a:r>
              <a:rPr lang="en-US" sz="1600" b="0" dirty="0" err="1">
                <a:latin typeface="Georgia" panose="02040502050405020303" pitchFamily="18" charset="0"/>
              </a:rPr>
              <a:t>serta</a:t>
            </a:r>
            <a:r>
              <a:rPr lang="en-US" sz="1600" b="0" dirty="0">
                <a:latin typeface="Georgia" panose="02040502050405020303" pitchFamily="18" charset="0"/>
              </a:rPr>
              <a:t> </a:t>
            </a:r>
            <a:r>
              <a:rPr lang="en-US" sz="1600" b="0" dirty="0" err="1">
                <a:latin typeface="Georgia" panose="02040502050405020303" pitchFamily="18" charset="0"/>
              </a:rPr>
              <a:t>akses</a:t>
            </a:r>
            <a:r>
              <a:rPr lang="en-US" sz="1600" b="0" dirty="0">
                <a:latin typeface="Georgia" panose="02040502050405020303" pitchFamily="18" charset="0"/>
              </a:rPr>
              <a:t> </a:t>
            </a:r>
            <a:r>
              <a:rPr lang="en-US" sz="1600" b="0" dirty="0" err="1">
                <a:latin typeface="Georgia" panose="02040502050405020303" pitchFamily="18" charset="0"/>
              </a:rPr>
              <a:t>mereka</a:t>
            </a:r>
            <a:r>
              <a:rPr lang="en-US" sz="1600" b="0" dirty="0">
                <a:latin typeface="Georgia" panose="02040502050405020303" pitchFamily="18" charset="0"/>
              </a:rPr>
              <a:t> </a:t>
            </a:r>
            <a:r>
              <a:rPr lang="en-US" sz="1600" b="0" dirty="0" err="1">
                <a:latin typeface="Georgia" panose="02040502050405020303" pitchFamily="18" charset="0"/>
              </a:rPr>
              <a:t>dalam</a:t>
            </a:r>
            <a:r>
              <a:rPr lang="en-US" sz="1600" b="0" dirty="0">
                <a:latin typeface="Georgia" panose="02040502050405020303" pitchFamily="18" charset="0"/>
              </a:rPr>
              <a:t> </a:t>
            </a:r>
            <a:r>
              <a:rPr lang="en-US" sz="1600" b="0" dirty="0" err="1">
                <a:latin typeface="Georgia" panose="02040502050405020303" pitchFamily="18" charset="0"/>
              </a:rPr>
              <a:t>ruang</a:t>
            </a:r>
            <a:r>
              <a:rPr lang="en-US" sz="1600" b="0" dirty="0">
                <a:latin typeface="Georgia" panose="02040502050405020303" pitchFamily="18" charset="0"/>
              </a:rPr>
              <a:t> </a:t>
            </a:r>
            <a:r>
              <a:rPr lang="en-US" sz="1600" dirty="0" err="1">
                <a:latin typeface="Georgia" panose="02040502050405020303" pitchFamily="18" charset="0"/>
              </a:rPr>
              <a:t>politik</a:t>
            </a:r>
            <a:r>
              <a:rPr lang="en-US" sz="1600" b="0" dirty="0">
                <a:latin typeface="Georgia" panose="02040502050405020303" pitchFamily="18" charset="0"/>
              </a:rPr>
              <a:t> </a:t>
            </a:r>
            <a:r>
              <a:rPr lang="en-US" sz="1600" b="0" dirty="0" err="1">
                <a:latin typeface="Georgia" panose="02040502050405020303" pitchFamily="18" charset="0"/>
              </a:rPr>
              <a:t>praktis</a:t>
            </a:r>
            <a:r>
              <a:rPr lang="en-US" sz="1600" b="0" dirty="0">
                <a:latin typeface="Georgia" panose="02040502050405020303" pitchFamily="18" charset="0"/>
              </a:rPr>
              <a:t>.</a:t>
            </a:r>
          </a:p>
        </p:txBody>
      </p:sp>
      <p:sp>
        <p:nvSpPr>
          <p:cNvPr id="37" name="Oval 36">
            <a:extLst>
              <a:ext uri="{FF2B5EF4-FFF2-40B4-BE49-F238E27FC236}">
                <a16:creationId xmlns="" xmlns:a16="http://schemas.microsoft.com/office/drawing/2014/main" id="{48732EB3-A32A-402A-8E8D-14F089A3AFAF}"/>
              </a:ext>
            </a:extLst>
          </p:cNvPr>
          <p:cNvSpPr/>
          <p:nvPr/>
        </p:nvSpPr>
        <p:spPr>
          <a:xfrm>
            <a:off x="1614168" y="4837586"/>
            <a:ext cx="1143000" cy="11611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38" name="Oval 37">
            <a:extLst>
              <a:ext uri="{FF2B5EF4-FFF2-40B4-BE49-F238E27FC236}">
                <a16:creationId xmlns="" xmlns:a16="http://schemas.microsoft.com/office/drawing/2014/main" id="{EBB05923-EE59-4107-9B97-34B78CAB345F}"/>
              </a:ext>
            </a:extLst>
          </p:cNvPr>
          <p:cNvSpPr/>
          <p:nvPr/>
        </p:nvSpPr>
        <p:spPr>
          <a:xfrm>
            <a:off x="3428399" y="4837586"/>
            <a:ext cx="1143000" cy="11611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39" name="Oval 38">
            <a:extLst>
              <a:ext uri="{FF2B5EF4-FFF2-40B4-BE49-F238E27FC236}">
                <a16:creationId xmlns="" xmlns:a16="http://schemas.microsoft.com/office/drawing/2014/main" id="{7D2458D8-1F6F-4023-800B-F211A6E644A7}"/>
              </a:ext>
            </a:extLst>
          </p:cNvPr>
          <p:cNvSpPr/>
          <p:nvPr/>
        </p:nvSpPr>
        <p:spPr>
          <a:xfrm>
            <a:off x="5285862" y="4837586"/>
            <a:ext cx="1143000" cy="11611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40" name="TextBox 39">
            <a:extLst>
              <a:ext uri="{FF2B5EF4-FFF2-40B4-BE49-F238E27FC236}">
                <a16:creationId xmlns="" xmlns:a16="http://schemas.microsoft.com/office/drawing/2014/main" id="{D7BE36A9-637D-45FE-8342-C41FA09DCA91}"/>
              </a:ext>
            </a:extLst>
          </p:cNvPr>
          <p:cNvSpPr txBox="1"/>
          <p:nvPr/>
        </p:nvSpPr>
        <p:spPr>
          <a:xfrm>
            <a:off x="1739399" y="5264267"/>
            <a:ext cx="968534" cy="307777"/>
          </a:xfrm>
          <a:prstGeom prst="rect">
            <a:avLst/>
          </a:prstGeom>
          <a:noFill/>
        </p:spPr>
        <p:txBody>
          <a:bodyPr wrap="none" rtlCol="0">
            <a:spAutoFit/>
          </a:bodyPr>
          <a:lstStyle/>
          <a:p>
            <a:pPr algn="ctr"/>
            <a:r>
              <a:rPr lang="en-US" sz="1400" dirty="0" smtClean="0">
                <a:solidFill>
                  <a:schemeClr val="bg1"/>
                </a:solidFill>
                <a:latin typeface="Segoe UI" panose="020B0502040204020203" pitchFamily="34" charset="0"/>
                <a:cs typeface="Segoe UI" panose="020B0502040204020203" pitchFamily="34" charset="0"/>
              </a:rPr>
              <a:t>Education</a:t>
            </a:r>
            <a:endParaRPr lang="en-ID" sz="1400" dirty="0">
              <a:solidFill>
                <a:schemeClr val="bg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 xmlns:a16="http://schemas.microsoft.com/office/drawing/2014/main" id="{C94EF352-D82F-4E8D-B133-028E64CF0D18}"/>
              </a:ext>
            </a:extLst>
          </p:cNvPr>
          <p:cNvSpPr txBox="1"/>
          <p:nvPr/>
        </p:nvSpPr>
        <p:spPr>
          <a:xfrm>
            <a:off x="3617405" y="5233490"/>
            <a:ext cx="912429" cy="307777"/>
          </a:xfrm>
          <a:prstGeom prst="rect">
            <a:avLst/>
          </a:prstGeom>
          <a:noFill/>
        </p:spPr>
        <p:txBody>
          <a:bodyPr wrap="none" rtlCol="0">
            <a:spAutoFit/>
          </a:bodyPr>
          <a:lstStyle/>
          <a:p>
            <a:r>
              <a:rPr lang="en-US" sz="1400" dirty="0" smtClean="0">
                <a:solidFill>
                  <a:schemeClr val="bg1"/>
                </a:solidFill>
                <a:latin typeface="Segoe UI" panose="020B0502040204020203" pitchFamily="34" charset="0"/>
                <a:cs typeface="Segoe UI" panose="020B0502040204020203" pitchFamily="34" charset="0"/>
              </a:rPr>
              <a:t>Economy</a:t>
            </a:r>
            <a:endParaRPr lang="en-ID" sz="1400" dirty="0">
              <a:solidFill>
                <a:schemeClr val="bg1"/>
              </a:solidFill>
              <a:latin typeface="Segoe UI" panose="020B0502040204020203" pitchFamily="34" charset="0"/>
              <a:cs typeface="Segoe UI" panose="020B0502040204020203" pitchFamily="34" charset="0"/>
            </a:endParaRPr>
          </a:p>
        </p:txBody>
      </p:sp>
      <p:sp>
        <p:nvSpPr>
          <p:cNvPr id="42" name="TextBox 41">
            <a:extLst>
              <a:ext uri="{FF2B5EF4-FFF2-40B4-BE49-F238E27FC236}">
                <a16:creationId xmlns="" xmlns:a16="http://schemas.microsoft.com/office/drawing/2014/main" id="{AF978F1E-B015-425F-959A-AEAA406E088C}"/>
              </a:ext>
            </a:extLst>
          </p:cNvPr>
          <p:cNvSpPr txBox="1"/>
          <p:nvPr/>
        </p:nvSpPr>
        <p:spPr>
          <a:xfrm>
            <a:off x="5489441" y="5258492"/>
            <a:ext cx="735842" cy="307777"/>
          </a:xfrm>
          <a:prstGeom prst="rect">
            <a:avLst/>
          </a:prstGeom>
          <a:noFill/>
        </p:spPr>
        <p:txBody>
          <a:bodyPr wrap="none" rtlCol="0">
            <a:spAutoFit/>
          </a:bodyPr>
          <a:lstStyle/>
          <a:p>
            <a:r>
              <a:rPr lang="en-US" sz="1400" dirty="0" smtClean="0">
                <a:solidFill>
                  <a:schemeClr val="bg1"/>
                </a:solidFill>
                <a:latin typeface="Segoe UI" panose="020B0502040204020203" pitchFamily="34" charset="0"/>
                <a:cs typeface="Segoe UI" panose="020B0502040204020203" pitchFamily="34" charset="0"/>
              </a:rPr>
              <a:t>Politics</a:t>
            </a:r>
            <a:endParaRPr lang="en-ID" sz="1400" dirty="0">
              <a:solidFill>
                <a:schemeClr val="bg1"/>
              </a:solidFill>
              <a:latin typeface="Segoe UI" panose="020B0502040204020203" pitchFamily="34" charset="0"/>
              <a:cs typeface="Segoe UI" panose="020B0502040204020203" pitchFamily="34" charset="0"/>
            </a:endParaRPr>
          </a:p>
        </p:txBody>
      </p:sp>
      <p:grpSp>
        <p:nvGrpSpPr>
          <p:cNvPr id="23" name="Group 22">
            <a:extLst>
              <a:ext uri="{FF2B5EF4-FFF2-40B4-BE49-F238E27FC236}">
                <a16:creationId xmlns="" xmlns:a16="http://schemas.microsoft.com/office/drawing/2014/main" id="{826F3105-873F-44AB-A4B2-1C38FF65CB32}"/>
              </a:ext>
            </a:extLst>
          </p:cNvPr>
          <p:cNvGrpSpPr/>
          <p:nvPr/>
        </p:nvGrpSpPr>
        <p:grpSpPr>
          <a:xfrm rot="10800000">
            <a:off x="9723120" y="-589126"/>
            <a:ext cx="2836294" cy="2298484"/>
            <a:chOff x="166657" y="4651093"/>
            <a:chExt cx="2737416" cy="2218355"/>
          </a:xfrm>
        </p:grpSpPr>
        <p:sp>
          <p:nvSpPr>
            <p:cNvPr id="26" name="Diamond 25">
              <a:extLst>
                <a:ext uri="{FF2B5EF4-FFF2-40B4-BE49-F238E27FC236}">
                  <a16:creationId xmlns="" xmlns:a16="http://schemas.microsoft.com/office/drawing/2014/main" id="{E8CEADFC-0E07-46B2-B15A-D3F22F3A9280}"/>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Diamond 26">
              <a:extLst>
                <a:ext uri="{FF2B5EF4-FFF2-40B4-BE49-F238E27FC236}">
                  <a16:creationId xmlns="" xmlns:a16="http://schemas.microsoft.com/office/drawing/2014/main" id="{778E1967-9499-4E61-88B1-0417F4314EA3}"/>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Diamond 29">
              <a:extLst>
                <a:ext uri="{FF2B5EF4-FFF2-40B4-BE49-F238E27FC236}">
                  <a16:creationId xmlns="" xmlns:a16="http://schemas.microsoft.com/office/drawing/2014/main" id="{F9E318BD-666B-482E-806A-F7B313A08062}"/>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Diamond 30">
              <a:extLst>
                <a:ext uri="{FF2B5EF4-FFF2-40B4-BE49-F238E27FC236}">
                  <a16:creationId xmlns="" xmlns:a16="http://schemas.microsoft.com/office/drawing/2014/main" id="{A7788689-FFE9-43AF-B38A-699E20386993}"/>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Diamond 42">
              <a:extLst>
                <a:ext uri="{FF2B5EF4-FFF2-40B4-BE49-F238E27FC236}">
                  <a16:creationId xmlns="" xmlns:a16="http://schemas.microsoft.com/office/drawing/2014/main" id="{B3F538D6-425A-44BC-B03A-203E488175B2}"/>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Diamond 43">
              <a:extLst>
                <a:ext uri="{FF2B5EF4-FFF2-40B4-BE49-F238E27FC236}">
                  <a16:creationId xmlns="" xmlns:a16="http://schemas.microsoft.com/office/drawing/2014/main" id="{B66FFD16-1097-4836-B33B-30C86EF463F1}"/>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5" name="TextBox 44">
            <a:extLst>
              <a:ext uri="{FF2B5EF4-FFF2-40B4-BE49-F238E27FC236}">
                <a16:creationId xmlns="" xmlns:a16="http://schemas.microsoft.com/office/drawing/2014/main" id="{00005365-F6F3-4230-9462-A0E487E7B22A}"/>
              </a:ext>
            </a:extLst>
          </p:cNvPr>
          <p:cNvSpPr txBox="1"/>
          <p:nvPr/>
        </p:nvSpPr>
        <p:spPr>
          <a:xfrm>
            <a:off x="2043720" y="510103"/>
            <a:ext cx="8104591" cy="646331"/>
          </a:xfrm>
          <a:prstGeom prst="rect">
            <a:avLst/>
          </a:prstGeom>
          <a:noFill/>
        </p:spPr>
        <p:txBody>
          <a:bodyPr wrap="none" rtlCol="0">
            <a:spAutoFit/>
          </a:bodyPr>
          <a:lstStyle/>
          <a:p>
            <a:pPr algn="ctr"/>
            <a:r>
              <a:rPr lang="en-US" sz="3600" i="1" dirty="0" err="1" smtClean="0">
                <a:latin typeface="Segoe UI" panose="020B0502040204020203" pitchFamily="34" charset="0"/>
                <a:cs typeface="Segoe UI" panose="020B0502040204020203" pitchFamily="34" charset="0"/>
              </a:rPr>
              <a:t>Kesejahteraan</a:t>
            </a:r>
            <a:r>
              <a:rPr lang="en-US" sz="3600" i="1" dirty="0" smtClean="0">
                <a:latin typeface="Segoe UI" panose="020B0502040204020203" pitchFamily="34" charset="0"/>
                <a:cs typeface="Segoe UI" panose="020B0502040204020203" pitchFamily="34" charset="0"/>
              </a:rPr>
              <a:t> </a:t>
            </a:r>
            <a:r>
              <a:rPr lang="en-US" sz="3600" i="1" dirty="0" err="1" smtClean="0">
                <a:latin typeface="Segoe UI" panose="020B0502040204020203" pitchFamily="34" charset="0"/>
                <a:cs typeface="Segoe UI" panose="020B0502040204020203" pitchFamily="34" charset="0"/>
              </a:rPr>
              <a:t>Sosial</a:t>
            </a:r>
            <a:r>
              <a:rPr lang="en-US" sz="3600" i="1" dirty="0" smtClean="0">
                <a:latin typeface="Segoe UI" panose="020B0502040204020203" pitchFamily="34" charset="0"/>
                <a:cs typeface="Segoe UI" panose="020B0502040204020203" pitchFamily="34" charset="0"/>
              </a:rPr>
              <a:t> </a:t>
            </a:r>
            <a:r>
              <a:rPr lang="en-US" sz="3600" i="1" dirty="0" err="1" smtClean="0">
                <a:latin typeface="Segoe UI" panose="020B0502040204020203" pitchFamily="34" charset="0"/>
                <a:cs typeface="Segoe UI" panose="020B0502040204020203" pitchFamily="34" charset="0"/>
              </a:rPr>
              <a:t>Perempuan</a:t>
            </a:r>
            <a:r>
              <a:rPr lang="en-US" sz="3600" i="1" dirty="0" smtClean="0">
                <a:latin typeface="Segoe UI" panose="020B0502040204020203" pitchFamily="34" charset="0"/>
                <a:cs typeface="Segoe UI" panose="020B0502040204020203" pitchFamily="34" charset="0"/>
              </a:rPr>
              <a:t> </a:t>
            </a:r>
            <a:r>
              <a:rPr lang="en-US" sz="3600" i="1" dirty="0" err="1" smtClean="0">
                <a:latin typeface="Segoe UI" panose="020B0502040204020203" pitchFamily="34" charset="0"/>
                <a:cs typeface="Segoe UI" panose="020B0502040204020203" pitchFamily="34" charset="0"/>
              </a:rPr>
              <a:t>Banjar</a:t>
            </a:r>
            <a:endParaRPr lang="en-US" sz="3600" b="1" i="1" dirty="0">
              <a:solidFill>
                <a:schemeClr val="accent2"/>
              </a:solidFill>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 xmlns:a16="http://schemas.microsoft.com/office/drawing/2014/main" id="{CE5E2ED0-D27D-42E1-94D3-3F565184640D}"/>
              </a:ext>
            </a:extLst>
          </p:cNvPr>
          <p:cNvSpPr txBox="1"/>
          <p:nvPr/>
        </p:nvSpPr>
        <p:spPr>
          <a:xfrm>
            <a:off x="4500573" y="1124350"/>
            <a:ext cx="3190855" cy="279500"/>
          </a:xfrm>
          <a:prstGeom prst="rect">
            <a:avLst/>
          </a:prstGeom>
          <a:noFill/>
        </p:spPr>
        <p:txBody>
          <a:bodyPr wrap="square" rtlCol="0">
            <a:spAutoFit/>
          </a:bodyPr>
          <a:lstStyle/>
          <a:p>
            <a:pPr algn="ctr">
              <a:lnSpc>
                <a:spcPct val="110000"/>
              </a:lnSpc>
            </a:pPr>
            <a:r>
              <a:rPr lang="en-US" sz="1200" b="1" spc="300" dirty="0" smtClean="0">
                <a:latin typeface="Segoe UI" panose="020B0502040204020203" pitchFamily="34" charset="0"/>
                <a:ea typeface="Segoe UI" panose="020B0502040204020203" pitchFamily="34" charset="0"/>
                <a:cs typeface="Segoe UI" panose="020B0502040204020203" pitchFamily="34" charset="0"/>
              </a:rPr>
              <a:t>Introduction</a:t>
            </a:r>
            <a:endParaRPr lang="en-US" sz="1200" b="1" spc="3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47" name="Group 46">
            <a:extLst>
              <a:ext uri="{FF2B5EF4-FFF2-40B4-BE49-F238E27FC236}">
                <a16:creationId xmlns="" xmlns:a16="http://schemas.microsoft.com/office/drawing/2014/main" id="{79D09577-178D-4FE4-802C-9CC75D19A4CD}"/>
              </a:ext>
            </a:extLst>
          </p:cNvPr>
          <p:cNvGrpSpPr/>
          <p:nvPr/>
        </p:nvGrpSpPr>
        <p:grpSpPr>
          <a:xfrm>
            <a:off x="-378989" y="5163522"/>
            <a:ext cx="2836294" cy="2298484"/>
            <a:chOff x="166657" y="4651093"/>
            <a:chExt cx="2737416" cy="2218355"/>
          </a:xfrm>
        </p:grpSpPr>
        <p:sp>
          <p:nvSpPr>
            <p:cNvPr id="48" name="Diamond 47">
              <a:extLst>
                <a:ext uri="{FF2B5EF4-FFF2-40B4-BE49-F238E27FC236}">
                  <a16:creationId xmlns="" xmlns:a16="http://schemas.microsoft.com/office/drawing/2014/main" id="{70707178-7C3A-4B2E-BFE3-663335C2FBDF}"/>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Diamond 48">
              <a:extLst>
                <a:ext uri="{FF2B5EF4-FFF2-40B4-BE49-F238E27FC236}">
                  <a16:creationId xmlns="" xmlns:a16="http://schemas.microsoft.com/office/drawing/2014/main" id="{633E875E-78BE-4762-BF4A-2BDD9C1B67A1}"/>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Diamond 49">
              <a:extLst>
                <a:ext uri="{FF2B5EF4-FFF2-40B4-BE49-F238E27FC236}">
                  <a16:creationId xmlns="" xmlns:a16="http://schemas.microsoft.com/office/drawing/2014/main" id="{DB18FF66-AE37-4320-A201-C0A9648F273C}"/>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Diamond 50">
              <a:extLst>
                <a:ext uri="{FF2B5EF4-FFF2-40B4-BE49-F238E27FC236}">
                  <a16:creationId xmlns="" xmlns:a16="http://schemas.microsoft.com/office/drawing/2014/main" id="{14B9A3AF-F109-46E9-9F19-378968D917EF}"/>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Diamond 51">
              <a:extLst>
                <a:ext uri="{FF2B5EF4-FFF2-40B4-BE49-F238E27FC236}">
                  <a16:creationId xmlns="" xmlns:a16="http://schemas.microsoft.com/office/drawing/2014/main" id="{FF7D2057-5E53-45A6-A0C3-CC179734916E}"/>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Diamond 52">
              <a:extLst>
                <a:ext uri="{FF2B5EF4-FFF2-40B4-BE49-F238E27FC236}">
                  <a16:creationId xmlns="" xmlns:a16="http://schemas.microsoft.com/office/drawing/2014/main" id="{E5D211DB-33D8-4FAD-AB86-804BCB2BF2D2}"/>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5" name="TextBox 54"/>
          <p:cNvSpPr txBox="1"/>
          <p:nvPr/>
        </p:nvSpPr>
        <p:spPr>
          <a:xfrm>
            <a:off x="9654697" y="5483107"/>
            <a:ext cx="2649519" cy="307777"/>
          </a:xfrm>
          <a:prstGeom prst="rect">
            <a:avLst/>
          </a:prstGeom>
          <a:noFill/>
        </p:spPr>
        <p:txBody>
          <a:bodyPr wrap="square" rtlCol="0">
            <a:spAutoFit/>
          </a:bodyPr>
          <a:lstStyle/>
          <a:p>
            <a:r>
              <a:rPr lang="en-US" sz="1400" i="1" dirty="0" err="1" smtClean="0">
                <a:solidFill>
                  <a:schemeClr val="bg1"/>
                </a:solidFill>
              </a:rPr>
              <a:t>Pict</a:t>
            </a:r>
            <a:r>
              <a:rPr lang="en-US" sz="1400" i="1" dirty="0" smtClean="0">
                <a:solidFill>
                  <a:schemeClr val="bg1"/>
                </a:solidFill>
              </a:rPr>
              <a:t> Source: travel.kompas.com</a:t>
            </a:r>
            <a:endParaRPr lang="en-US" sz="1400" i="1" dirty="0">
              <a:solidFill>
                <a:schemeClr val="bg1"/>
              </a:solidFill>
            </a:endParaRPr>
          </a:p>
        </p:txBody>
      </p:sp>
    </p:spTree>
    <p:extLst>
      <p:ext uri="{BB962C8B-B14F-4D97-AF65-F5344CB8AC3E}">
        <p14:creationId xmlns:p14="http://schemas.microsoft.com/office/powerpoint/2010/main" val="110747073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84F5DFE2-1901-453B-904F-5BD64C370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059" y="221361"/>
            <a:ext cx="6858000" cy="6282210"/>
          </a:xfrm>
          <a:custGeom>
            <a:avLst/>
            <a:gdLst>
              <a:gd name="connsiteX0" fmla="*/ 1930096 w 6858000"/>
              <a:gd name="connsiteY0" fmla="*/ 0 h 6857999"/>
              <a:gd name="connsiteX1" fmla="*/ 6858000 w 6858000"/>
              <a:gd name="connsiteY1" fmla="*/ 0 h 6857999"/>
              <a:gd name="connsiteX2" fmla="*/ 6858000 w 6858000"/>
              <a:gd name="connsiteY2" fmla="*/ 1930115 h 6857999"/>
              <a:gd name="connsiteX3" fmla="*/ 6858000 w 6858000"/>
              <a:gd name="connsiteY3" fmla="*/ 4927883 h 6857999"/>
              <a:gd name="connsiteX4" fmla="*/ 6858000 w 6858000"/>
              <a:gd name="connsiteY4" fmla="*/ 6857999 h 6857999"/>
              <a:gd name="connsiteX5" fmla="*/ 4927884 w 6858000"/>
              <a:gd name="connsiteY5" fmla="*/ 6857999 h 6857999"/>
              <a:gd name="connsiteX6" fmla="*/ 3659529 w 6858000"/>
              <a:gd name="connsiteY6" fmla="*/ 6857999 h 6857999"/>
              <a:gd name="connsiteX7" fmla="*/ 1930116 w 6858000"/>
              <a:gd name="connsiteY7" fmla="*/ 6857999 h 6857999"/>
              <a:gd name="connsiteX8" fmla="*/ 0 w 6858000"/>
              <a:gd name="connsiteY8" fmla="*/ 4927883 h 6857999"/>
              <a:gd name="connsiteX9" fmla="*/ 0 w 6858000"/>
              <a:gd name="connsiteY9" fmla="*/ 1930115 h 6857999"/>
              <a:gd name="connsiteX10" fmla="*/ 1732773 w 6858000"/>
              <a:gd name="connsiteY10" fmla="*/ 99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6857999">
                <a:moveTo>
                  <a:pt x="1930096" y="0"/>
                </a:moveTo>
                <a:lnTo>
                  <a:pt x="6858000" y="0"/>
                </a:lnTo>
                <a:lnTo>
                  <a:pt x="6858000" y="1930115"/>
                </a:lnTo>
                <a:lnTo>
                  <a:pt x="6858000" y="4927883"/>
                </a:lnTo>
                <a:lnTo>
                  <a:pt x="6858000" y="6857999"/>
                </a:lnTo>
                <a:lnTo>
                  <a:pt x="4927884" y="6857999"/>
                </a:lnTo>
                <a:lnTo>
                  <a:pt x="3659529" y="6857999"/>
                </a:lnTo>
                <a:lnTo>
                  <a:pt x="1930116" y="6857999"/>
                </a:lnTo>
                <a:cubicBezTo>
                  <a:pt x="864142" y="6857999"/>
                  <a:pt x="0" y="5993857"/>
                  <a:pt x="0" y="4927883"/>
                </a:cubicBezTo>
                <a:lnTo>
                  <a:pt x="0" y="1930115"/>
                </a:lnTo>
                <a:cubicBezTo>
                  <a:pt x="0" y="930765"/>
                  <a:pt x="759500" y="108805"/>
                  <a:pt x="1732773" y="9964"/>
                </a:cubicBezTo>
                <a:close/>
              </a:path>
            </a:pathLst>
          </a:custGeom>
        </p:spPr>
      </p:pic>
      <p:sp>
        <p:nvSpPr>
          <p:cNvPr id="7" name="Rectangle: Rounded Corners 6">
            <a:extLst>
              <a:ext uri="{FF2B5EF4-FFF2-40B4-BE49-F238E27FC236}">
                <a16:creationId xmlns="" xmlns:a16="http://schemas.microsoft.com/office/drawing/2014/main" id="{1A3E2803-F30B-4512-BDB7-B2A5DEEF9A01}"/>
              </a:ext>
            </a:extLst>
          </p:cNvPr>
          <p:cNvSpPr/>
          <p:nvPr/>
        </p:nvSpPr>
        <p:spPr>
          <a:xfrm>
            <a:off x="926986" y="1092912"/>
            <a:ext cx="7705250" cy="4786801"/>
          </a:xfrm>
          <a:prstGeom prst="roundRect">
            <a:avLst/>
          </a:prstGeom>
          <a:solidFill>
            <a:schemeClr val="accent1"/>
          </a:solidFill>
          <a:ln>
            <a:noFill/>
          </a:ln>
          <a:effectLst>
            <a:outerShdw blurRad="9779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A1C5ED8C-BFF6-4CAB-A5B7-D352AF31ECEC}"/>
              </a:ext>
            </a:extLst>
          </p:cNvPr>
          <p:cNvGrpSpPr/>
          <p:nvPr/>
        </p:nvGrpSpPr>
        <p:grpSpPr>
          <a:xfrm>
            <a:off x="-378989" y="5163522"/>
            <a:ext cx="2836294" cy="2298484"/>
            <a:chOff x="166657" y="4651093"/>
            <a:chExt cx="2737416" cy="2218355"/>
          </a:xfrm>
        </p:grpSpPr>
        <p:sp>
          <p:nvSpPr>
            <p:cNvPr id="8" name="Diamond 7">
              <a:extLst>
                <a:ext uri="{FF2B5EF4-FFF2-40B4-BE49-F238E27FC236}">
                  <a16:creationId xmlns="" xmlns:a16="http://schemas.microsoft.com/office/drawing/2014/main" id="{872819EF-8267-4E9F-BE7A-9A8F55A70EE2}"/>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iamond 8">
              <a:extLst>
                <a:ext uri="{FF2B5EF4-FFF2-40B4-BE49-F238E27FC236}">
                  <a16:creationId xmlns="" xmlns:a16="http://schemas.microsoft.com/office/drawing/2014/main" id="{158FAE44-0DC4-4037-ADDB-F3D492E50F9C}"/>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iamond 9">
              <a:extLst>
                <a:ext uri="{FF2B5EF4-FFF2-40B4-BE49-F238E27FC236}">
                  <a16:creationId xmlns="" xmlns:a16="http://schemas.microsoft.com/office/drawing/2014/main" id="{47431672-9BB8-434C-96D6-2F2BFB6399D8}"/>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Diamond 10">
              <a:extLst>
                <a:ext uri="{FF2B5EF4-FFF2-40B4-BE49-F238E27FC236}">
                  <a16:creationId xmlns="" xmlns:a16="http://schemas.microsoft.com/office/drawing/2014/main" id="{AF598FB1-66D4-421D-BA6D-6F931571CA59}"/>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iamond 11">
              <a:extLst>
                <a:ext uri="{FF2B5EF4-FFF2-40B4-BE49-F238E27FC236}">
                  <a16:creationId xmlns="" xmlns:a16="http://schemas.microsoft.com/office/drawing/2014/main" id="{5FA02DF1-55F1-4B86-8C44-48B949EED83B}"/>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Diamond 12">
              <a:extLst>
                <a:ext uri="{FF2B5EF4-FFF2-40B4-BE49-F238E27FC236}">
                  <a16:creationId xmlns="" xmlns:a16="http://schemas.microsoft.com/office/drawing/2014/main" id="{A36F85A2-3CF8-4525-A079-31D04BFF53EB}"/>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Group 13">
            <a:extLst>
              <a:ext uri="{FF2B5EF4-FFF2-40B4-BE49-F238E27FC236}">
                <a16:creationId xmlns="" xmlns:a16="http://schemas.microsoft.com/office/drawing/2014/main" id="{6F25B910-8BD3-4C16-BA4C-107BD936339D}"/>
              </a:ext>
            </a:extLst>
          </p:cNvPr>
          <p:cNvGrpSpPr/>
          <p:nvPr/>
        </p:nvGrpSpPr>
        <p:grpSpPr>
          <a:xfrm rot="10800000">
            <a:off x="9723120" y="-589126"/>
            <a:ext cx="2836294" cy="2298484"/>
            <a:chOff x="166657" y="4651093"/>
            <a:chExt cx="2737416" cy="2218355"/>
          </a:xfrm>
        </p:grpSpPr>
        <p:sp>
          <p:nvSpPr>
            <p:cNvPr id="15" name="Diamond 14">
              <a:extLst>
                <a:ext uri="{FF2B5EF4-FFF2-40B4-BE49-F238E27FC236}">
                  <a16:creationId xmlns="" xmlns:a16="http://schemas.microsoft.com/office/drawing/2014/main" id="{BBEAD4C7-A7C8-4B93-8872-C79A12161990}"/>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Diamond 15">
              <a:extLst>
                <a:ext uri="{FF2B5EF4-FFF2-40B4-BE49-F238E27FC236}">
                  <a16:creationId xmlns="" xmlns:a16="http://schemas.microsoft.com/office/drawing/2014/main" id="{7FD1A6C9-077B-4B3A-847F-F5EB579BC788}"/>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iamond 16">
              <a:extLst>
                <a:ext uri="{FF2B5EF4-FFF2-40B4-BE49-F238E27FC236}">
                  <a16:creationId xmlns="" xmlns:a16="http://schemas.microsoft.com/office/drawing/2014/main" id="{8D790CC8-A61E-458F-95A9-86482F2C460E}"/>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Diamond 17">
              <a:extLst>
                <a:ext uri="{FF2B5EF4-FFF2-40B4-BE49-F238E27FC236}">
                  <a16:creationId xmlns="" xmlns:a16="http://schemas.microsoft.com/office/drawing/2014/main" id="{F9F4EE35-6BFB-4485-9721-1516A5BBB8AC}"/>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Diamond 18">
              <a:extLst>
                <a:ext uri="{FF2B5EF4-FFF2-40B4-BE49-F238E27FC236}">
                  <a16:creationId xmlns="" xmlns:a16="http://schemas.microsoft.com/office/drawing/2014/main" id="{298C1C83-C714-4231-827E-F40CAE320686}"/>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Diamond 19">
              <a:extLst>
                <a:ext uri="{FF2B5EF4-FFF2-40B4-BE49-F238E27FC236}">
                  <a16:creationId xmlns="" xmlns:a16="http://schemas.microsoft.com/office/drawing/2014/main" id="{2BA6C918-57F1-40F1-B72B-522D5638B904}"/>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1" name="TextBox 20">
            <a:extLst>
              <a:ext uri="{FF2B5EF4-FFF2-40B4-BE49-F238E27FC236}">
                <a16:creationId xmlns="" xmlns:a16="http://schemas.microsoft.com/office/drawing/2014/main" id="{7161BB65-AA86-40FC-87DC-AE05100557FC}"/>
              </a:ext>
            </a:extLst>
          </p:cNvPr>
          <p:cNvSpPr txBox="1"/>
          <p:nvPr/>
        </p:nvSpPr>
        <p:spPr>
          <a:xfrm>
            <a:off x="1964332" y="1630393"/>
            <a:ext cx="3772058" cy="646331"/>
          </a:xfrm>
          <a:prstGeom prst="rect">
            <a:avLst/>
          </a:prstGeom>
          <a:noFill/>
        </p:spPr>
        <p:txBody>
          <a:bodyPr wrap="none" rtlCol="0">
            <a:spAutoFit/>
          </a:bodyPr>
          <a:lstStyle/>
          <a:p>
            <a:r>
              <a:rPr lang="en-US" sz="3600" i="1" dirty="0" err="1" smtClean="0">
                <a:solidFill>
                  <a:schemeClr val="bg1"/>
                </a:solidFill>
                <a:latin typeface="Segoe UI" panose="020B0502040204020203" pitchFamily="34" charset="0"/>
                <a:cs typeface="Segoe UI" panose="020B0502040204020203" pitchFamily="34" charset="0"/>
              </a:rPr>
              <a:t>Metode</a:t>
            </a:r>
            <a:r>
              <a:rPr lang="en-US" sz="3600" i="1" dirty="0" smtClean="0">
                <a:solidFill>
                  <a:schemeClr val="bg1"/>
                </a:solidFill>
                <a:latin typeface="Segoe UI" panose="020B0502040204020203" pitchFamily="34" charset="0"/>
                <a:cs typeface="Segoe UI" panose="020B0502040204020203" pitchFamily="34" charset="0"/>
              </a:rPr>
              <a:t> </a:t>
            </a:r>
            <a:r>
              <a:rPr lang="en-US" sz="3600" i="1" dirty="0" err="1" smtClean="0">
                <a:solidFill>
                  <a:schemeClr val="bg1"/>
                </a:solidFill>
                <a:latin typeface="Segoe UI" panose="020B0502040204020203" pitchFamily="34" charset="0"/>
                <a:cs typeface="Segoe UI" panose="020B0502040204020203" pitchFamily="34" charset="0"/>
              </a:rPr>
              <a:t>Penelitian</a:t>
            </a:r>
            <a:endParaRPr lang="en-US" sz="3600" b="1" i="1" dirty="0">
              <a:solidFill>
                <a:schemeClr val="bg1"/>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 xmlns:a16="http://schemas.microsoft.com/office/drawing/2014/main" id="{1FAC0843-A6B3-4946-8874-38214EC97E28}"/>
              </a:ext>
            </a:extLst>
          </p:cNvPr>
          <p:cNvSpPr/>
          <p:nvPr/>
        </p:nvSpPr>
        <p:spPr>
          <a:xfrm>
            <a:off x="2863283" y="2622778"/>
            <a:ext cx="4425761" cy="2160591"/>
          </a:xfrm>
          <a:prstGeom prst="rect">
            <a:avLst/>
          </a:prstGeom>
        </p:spPr>
        <p:txBody>
          <a:bodyPr wrap="square">
            <a:spAutoFit/>
          </a:bodyPr>
          <a:lstStyle/>
          <a:p>
            <a:pPr>
              <a:lnSpc>
                <a:spcPct val="120000"/>
              </a:lnSpc>
            </a:pPr>
            <a:r>
              <a:rPr lang="en-US" sz="1600" dirty="0" err="1">
                <a:solidFill>
                  <a:schemeClr val="bg1"/>
                </a:solidFill>
              </a:rPr>
              <a:t>Metode</a:t>
            </a:r>
            <a:r>
              <a:rPr lang="en-US" sz="1600" dirty="0">
                <a:solidFill>
                  <a:schemeClr val="bg1"/>
                </a:solidFill>
              </a:rPr>
              <a:t> </a:t>
            </a:r>
            <a:r>
              <a:rPr lang="en-US" sz="1600" dirty="0" err="1">
                <a:solidFill>
                  <a:schemeClr val="bg1"/>
                </a:solidFill>
              </a:rPr>
              <a:t>penelitian</a:t>
            </a:r>
            <a:r>
              <a:rPr lang="en-US" sz="1600" dirty="0">
                <a:solidFill>
                  <a:schemeClr val="bg1"/>
                </a:solidFill>
              </a:rPr>
              <a:t> yang </a:t>
            </a:r>
            <a:r>
              <a:rPr lang="en-US" sz="1600" dirty="0" err="1">
                <a:solidFill>
                  <a:schemeClr val="bg1"/>
                </a:solidFill>
              </a:rPr>
              <a:t>dilakukan</a:t>
            </a:r>
            <a:r>
              <a:rPr lang="en-US" sz="1600" dirty="0">
                <a:solidFill>
                  <a:schemeClr val="bg1"/>
                </a:solidFill>
              </a:rPr>
              <a:t> </a:t>
            </a:r>
            <a:r>
              <a:rPr lang="en-US" sz="1600" dirty="0" err="1">
                <a:solidFill>
                  <a:schemeClr val="bg1"/>
                </a:solidFill>
              </a:rPr>
              <a:t>adalah</a:t>
            </a:r>
            <a:r>
              <a:rPr lang="en-US" sz="1600" dirty="0">
                <a:solidFill>
                  <a:schemeClr val="bg1"/>
                </a:solidFill>
              </a:rPr>
              <a:t> </a:t>
            </a:r>
            <a:r>
              <a:rPr lang="en-US" sz="1600" dirty="0" err="1">
                <a:solidFill>
                  <a:schemeClr val="bg1"/>
                </a:solidFill>
              </a:rPr>
              <a:t>dengan</a:t>
            </a:r>
            <a:r>
              <a:rPr lang="en-US" sz="1600" dirty="0">
                <a:solidFill>
                  <a:schemeClr val="bg1"/>
                </a:solidFill>
              </a:rPr>
              <a:t> </a:t>
            </a:r>
            <a:r>
              <a:rPr lang="en-US" sz="1600" dirty="0" err="1">
                <a:solidFill>
                  <a:schemeClr val="bg1"/>
                </a:solidFill>
              </a:rPr>
              <a:t>metode</a:t>
            </a:r>
            <a:r>
              <a:rPr lang="en-US" sz="1600" dirty="0">
                <a:solidFill>
                  <a:schemeClr val="bg1"/>
                </a:solidFill>
              </a:rPr>
              <a:t> </a:t>
            </a:r>
            <a:r>
              <a:rPr lang="en-US" sz="1600" dirty="0" err="1">
                <a:solidFill>
                  <a:schemeClr val="bg1"/>
                </a:solidFill>
              </a:rPr>
              <a:t>kualitatif</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jenis</a:t>
            </a:r>
            <a:r>
              <a:rPr lang="en-US" sz="1600" dirty="0">
                <a:solidFill>
                  <a:schemeClr val="bg1"/>
                </a:solidFill>
              </a:rPr>
              <a:t> </a:t>
            </a:r>
            <a:r>
              <a:rPr lang="en-US" sz="1600" dirty="0" err="1">
                <a:solidFill>
                  <a:schemeClr val="bg1"/>
                </a:solidFill>
              </a:rPr>
              <a:t>penelitian</a:t>
            </a:r>
            <a:r>
              <a:rPr lang="en-US" sz="1600" dirty="0">
                <a:solidFill>
                  <a:schemeClr val="bg1"/>
                </a:solidFill>
              </a:rPr>
              <a:t> </a:t>
            </a:r>
            <a:r>
              <a:rPr lang="en-US" sz="1600" i="1" dirty="0">
                <a:solidFill>
                  <a:schemeClr val="bg1"/>
                </a:solidFill>
              </a:rPr>
              <a:t>narrative research </a:t>
            </a:r>
            <a:r>
              <a:rPr lang="en-US" sz="1600" dirty="0" err="1">
                <a:solidFill>
                  <a:schemeClr val="bg1"/>
                </a:solidFill>
              </a:rPr>
              <a:t>serta</a:t>
            </a:r>
            <a:r>
              <a:rPr lang="en-US" sz="1600" dirty="0">
                <a:solidFill>
                  <a:schemeClr val="bg1"/>
                </a:solidFill>
              </a:rPr>
              <a:t> </a:t>
            </a:r>
            <a:r>
              <a:rPr lang="en-US" sz="1600" dirty="0" err="1">
                <a:solidFill>
                  <a:schemeClr val="bg1"/>
                </a:solidFill>
              </a:rPr>
              <a:t>pengumpulan</a:t>
            </a:r>
            <a:r>
              <a:rPr lang="en-US" sz="1600" dirty="0">
                <a:solidFill>
                  <a:schemeClr val="bg1"/>
                </a:solidFill>
              </a:rPr>
              <a:t> data </a:t>
            </a:r>
            <a:r>
              <a:rPr lang="en-US" sz="1600" dirty="0" err="1">
                <a:solidFill>
                  <a:schemeClr val="bg1"/>
                </a:solidFill>
              </a:rPr>
              <a:t>dengan</a:t>
            </a:r>
            <a:r>
              <a:rPr lang="en-US" sz="1600" dirty="0">
                <a:solidFill>
                  <a:schemeClr val="bg1"/>
                </a:solidFill>
              </a:rPr>
              <a:t> </a:t>
            </a:r>
            <a:r>
              <a:rPr lang="en-US" sz="1600" i="1" dirty="0">
                <a:solidFill>
                  <a:schemeClr val="bg1"/>
                </a:solidFill>
              </a:rPr>
              <a:t>depth interview </a:t>
            </a:r>
            <a:r>
              <a:rPr lang="en-US" sz="1600" dirty="0" err="1">
                <a:solidFill>
                  <a:schemeClr val="bg1"/>
                </a:solidFill>
              </a:rPr>
              <a:t>terhadap</a:t>
            </a:r>
            <a:r>
              <a:rPr lang="en-US" sz="1600" dirty="0">
                <a:solidFill>
                  <a:schemeClr val="bg1"/>
                </a:solidFill>
              </a:rPr>
              <a:t> </a:t>
            </a:r>
            <a:r>
              <a:rPr lang="en-US" sz="1600" dirty="0" err="1">
                <a:solidFill>
                  <a:schemeClr val="bg1"/>
                </a:solidFill>
              </a:rPr>
              <a:t>perempuan-perempuan</a:t>
            </a:r>
            <a:r>
              <a:rPr lang="en-US" sz="1600" dirty="0">
                <a:solidFill>
                  <a:schemeClr val="bg1"/>
                </a:solidFill>
              </a:rPr>
              <a:t> </a:t>
            </a:r>
            <a:r>
              <a:rPr lang="en-US" sz="1600" dirty="0" err="1">
                <a:solidFill>
                  <a:schemeClr val="bg1"/>
                </a:solidFill>
              </a:rPr>
              <a:t>dengan</a:t>
            </a:r>
            <a:r>
              <a:rPr lang="en-US" sz="1600" dirty="0">
                <a:solidFill>
                  <a:schemeClr val="bg1"/>
                </a:solidFill>
              </a:rPr>
              <a:t> </a:t>
            </a:r>
            <a:r>
              <a:rPr lang="en-US" sz="1600" dirty="0" err="1">
                <a:solidFill>
                  <a:schemeClr val="bg1"/>
                </a:solidFill>
              </a:rPr>
              <a:t>ragam</a:t>
            </a:r>
            <a:r>
              <a:rPr lang="en-US" sz="1600" dirty="0">
                <a:solidFill>
                  <a:schemeClr val="bg1"/>
                </a:solidFill>
              </a:rPr>
              <a:t> </a:t>
            </a:r>
            <a:r>
              <a:rPr lang="en-US" sz="1600" dirty="0" err="1">
                <a:solidFill>
                  <a:schemeClr val="bg1"/>
                </a:solidFill>
              </a:rPr>
              <a:t>profesi</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aktivitas</a:t>
            </a:r>
            <a:r>
              <a:rPr lang="en-US" sz="1600" dirty="0">
                <a:solidFill>
                  <a:schemeClr val="bg1"/>
                </a:solidFill>
              </a:rPr>
              <a:t> public </a:t>
            </a:r>
            <a:r>
              <a:rPr lang="en-US" sz="1600" dirty="0" err="1">
                <a:solidFill>
                  <a:schemeClr val="bg1"/>
                </a:solidFill>
              </a:rPr>
              <a:t>dari</a:t>
            </a:r>
            <a:r>
              <a:rPr lang="en-US" sz="1600" dirty="0">
                <a:solidFill>
                  <a:schemeClr val="bg1"/>
                </a:solidFill>
              </a:rPr>
              <a:t> </a:t>
            </a:r>
            <a:r>
              <a:rPr lang="en-US" sz="1600" dirty="0" err="1">
                <a:solidFill>
                  <a:schemeClr val="bg1"/>
                </a:solidFill>
              </a:rPr>
              <a:t>berbagai</a:t>
            </a:r>
            <a:r>
              <a:rPr lang="en-US" sz="1600" dirty="0">
                <a:solidFill>
                  <a:schemeClr val="bg1"/>
                </a:solidFill>
              </a:rPr>
              <a:t> </a:t>
            </a:r>
            <a:r>
              <a:rPr lang="en-US" sz="1600" dirty="0" err="1">
                <a:solidFill>
                  <a:schemeClr val="bg1"/>
                </a:solidFill>
              </a:rPr>
              <a:t>kabupaten</a:t>
            </a:r>
            <a:r>
              <a:rPr lang="en-US" sz="1600" dirty="0">
                <a:solidFill>
                  <a:schemeClr val="bg1"/>
                </a:solidFill>
              </a:rPr>
              <a:t> yang </a:t>
            </a:r>
            <a:r>
              <a:rPr lang="en-US" sz="1600" dirty="0" err="1">
                <a:solidFill>
                  <a:schemeClr val="bg1"/>
                </a:solidFill>
              </a:rPr>
              <a:t>tersebar</a:t>
            </a:r>
            <a:r>
              <a:rPr lang="en-US" sz="1600" dirty="0">
                <a:solidFill>
                  <a:schemeClr val="bg1"/>
                </a:solidFill>
              </a:rPr>
              <a:t> di </a:t>
            </a:r>
            <a:r>
              <a:rPr lang="en-US" sz="1600" dirty="0" err="1" smtClean="0">
                <a:solidFill>
                  <a:schemeClr val="bg1"/>
                </a:solidFill>
              </a:rPr>
              <a:t>provinsi</a:t>
            </a:r>
            <a:r>
              <a:rPr lang="en-US" sz="1600" dirty="0" smtClean="0">
                <a:solidFill>
                  <a:schemeClr val="bg1"/>
                </a:solidFill>
              </a:rPr>
              <a:t> </a:t>
            </a:r>
            <a:r>
              <a:rPr lang="en-US" sz="1600" dirty="0">
                <a:solidFill>
                  <a:schemeClr val="bg1"/>
                </a:solidFill>
              </a:rPr>
              <a:t>Kalimantan Selatan</a:t>
            </a:r>
            <a:endParaRPr lang="en-US" sz="1600" dirty="0">
              <a:solidFill>
                <a:schemeClr val="bg1"/>
              </a:solidFill>
              <a:latin typeface="Segoe UI" panose="020B0502040204020203" pitchFamily="34" charset="0"/>
              <a:cs typeface="Segoe UI" panose="020B0502040204020203" pitchFamily="34" charset="0"/>
            </a:endParaRPr>
          </a:p>
        </p:txBody>
      </p:sp>
      <p:sp>
        <p:nvSpPr>
          <p:cNvPr id="32" name="TextBox 31"/>
          <p:cNvSpPr txBox="1"/>
          <p:nvPr/>
        </p:nvSpPr>
        <p:spPr>
          <a:xfrm>
            <a:off x="9902845" y="6244295"/>
            <a:ext cx="2649519" cy="307777"/>
          </a:xfrm>
          <a:prstGeom prst="rect">
            <a:avLst/>
          </a:prstGeom>
          <a:noFill/>
        </p:spPr>
        <p:txBody>
          <a:bodyPr wrap="square" rtlCol="0">
            <a:spAutoFit/>
          </a:bodyPr>
          <a:lstStyle/>
          <a:p>
            <a:r>
              <a:rPr lang="en-US" sz="1400" i="1" dirty="0" err="1" smtClean="0">
                <a:solidFill>
                  <a:schemeClr val="bg1"/>
                </a:solidFill>
              </a:rPr>
              <a:t>Pict</a:t>
            </a:r>
            <a:r>
              <a:rPr lang="en-US" sz="1400" i="1" dirty="0" smtClean="0">
                <a:solidFill>
                  <a:schemeClr val="bg1"/>
                </a:solidFill>
              </a:rPr>
              <a:t> Source: jejakpiknik.com</a:t>
            </a:r>
            <a:endParaRPr lang="en-US" sz="1400" i="1" dirty="0">
              <a:solidFill>
                <a:schemeClr val="bg1"/>
              </a:solidFill>
            </a:endParaRPr>
          </a:p>
        </p:txBody>
      </p:sp>
    </p:spTree>
    <p:extLst>
      <p:ext uri="{BB962C8B-B14F-4D97-AF65-F5344CB8AC3E}">
        <p14:creationId xmlns:p14="http://schemas.microsoft.com/office/powerpoint/2010/main" val="89268669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18F05236-46BA-4E69-8700-32959B08F2AC}"/>
              </a:ext>
            </a:extLst>
          </p:cNvPr>
          <p:cNvGrpSpPr/>
          <p:nvPr/>
        </p:nvGrpSpPr>
        <p:grpSpPr>
          <a:xfrm flipV="1">
            <a:off x="0" y="0"/>
            <a:ext cx="12192000" cy="6239917"/>
            <a:chOff x="0" y="618083"/>
            <a:chExt cx="12192000" cy="6239917"/>
          </a:xfrm>
        </p:grpSpPr>
        <p:sp>
          <p:nvSpPr>
            <p:cNvPr id="4" name="Freeform: Shape 3">
              <a:extLst>
                <a:ext uri="{FF2B5EF4-FFF2-40B4-BE49-F238E27FC236}">
                  <a16:creationId xmlns="" xmlns:a16="http://schemas.microsoft.com/office/drawing/2014/main" id="{852355BA-5BC4-4B7F-AC8F-F560659642F2}"/>
                </a:ext>
              </a:extLst>
            </p:cNvPr>
            <p:cNvSpPr>
              <a:spLocks/>
            </p:cNvSpPr>
            <p:nvPr/>
          </p:nvSpPr>
          <p:spPr bwMode="auto">
            <a:xfrm rot="10800000" flipV="1">
              <a:off x="0" y="618083"/>
              <a:ext cx="12192000" cy="2468880"/>
            </a:xfrm>
            <a:custGeom>
              <a:avLst/>
              <a:gdLst>
                <a:gd name="connsiteX0" fmla="*/ 12192000 w 12192000"/>
                <a:gd name="connsiteY0" fmla="*/ 3345083 h 3345083"/>
                <a:gd name="connsiteX1" fmla="*/ 0 w 12192000"/>
                <a:gd name="connsiteY1" fmla="*/ 3345083 h 3345083"/>
                <a:gd name="connsiteX2" fmla="*/ 0 w 12192000"/>
                <a:gd name="connsiteY2" fmla="*/ 86509 h 3345083"/>
                <a:gd name="connsiteX3" fmla="*/ 153902 w 12192000"/>
                <a:gd name="connsiteY3" fmla="*/ 71931 h 3345083"/>
                <a:gd name="connsiteX4" fmla="*/ 3508283 w 12192000"/>
                <a:gd name="connsiteY4" fmla="*/ 748196 h 3345083"/>
                <a:gd name="connsiteX5" fmla="*/ 5160543 w 12192000"/>
                <a:gd name="connsiteY5" fmla="*/ 125710 h 3345083"/>
                <a:gd name="connsiteX6" fmla="*/ 9463623 w 12192000"/>
                <a:gd name="connsiteY6" fmla="*/ 713240 h 3345083"/>
                <a:gd name="connsiteX7" fmla="*/ 10253052 w 12192000"/>
                <a:gd name="connsiteY7" fmla="*/ 689039 h 3345083"/>
                <a:gd name="connsiteX8" fmla="*/ 10798727 w 12192000"/>
                <a:gd name="connsiteY8" fmla="*/ 377125 h 3345083"/>
                <a:gd name="connsiteX9" fmla="*/ 12192000 w 12192000"/>
                <a:gd name="connsiteY9" fmla="*/ 215789 h 3345083"/>
                <a:gd name="connsiteX10" fmla="*/ 12192000 w 12192000"/>
                <a:gd name="connsiteY10" fmla="*/ 1488953 h 3345083"/>
                <a:gd name="connsiteX11" fmla="*/ 12192000 w 12192000"/>
                <a:gd name="connsiteY11" fmla="*/ 1560566 h 3345083"/>
                <a:gd name="connsiteX12" fmla="*/ 12192000 w 12192000"/>
                <a:gd name="connsiteY12" fmla="*/ 1600314 h 3345083"/>
                <a:gd name="connsiteX13" fmla="*/ 12192000 w 12192000"/>
                <a:gd name="connsiteY13" fmla="*/ 2418017 h 334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345083">
                  <a:moveTo>
                    <a:pt x="12192000" y="3345083"/>
                  </a:moveTo>
                  <a:lnTo>
                    <a:pt x="0" y="3345083"/>
                  </a:lnTo>
                  <a:lnTo>
                    <a:pt x="0" y="86509"/>
                  </a:lnTo>
                  <a:lnTo>
                    <a:pt x="153902" y="71931"/>
                  </a:lnTo>
                  <a:cubicBezTo>
                    <a:pt x="1306192" y="8741"/>
                    <a:pt x="2368459" y="918942"/>
                    <a:pt x="3508283" y="748196"/>
                  </a:cubicBezTo>
                  <a:cubicBezTo>
                    <a:pt x="4094122" y="660806"/>
                    <a:pt x="4595478" y="299146"/>
                    <a:pt x="5160543" y="125710"/>
                  </a:cubicBezTo>
                  <a:cubicBezTo>
                    <a:pt x="6560741" y="-301829"/>
                    <a:pt x="8014952" y="479304"/>
                    <a:pt x="9463623" y="713240"/>
                  </a:cubicBezTo>
                  <a:cubicBezTo>
                    <a:pt x="9726766" y="756262"/>
                    <a:pt x="10003758" y="779118"/>
                    <a:pt x="10253052" y="689039"/>
                  </a:cubicBezTo>
                  <a:cubicBezTo>
                    <a:pt x="10451102" y="617783"/>
                    <a:pt x="10615913" y="481992"/>
                    <a:pt x="10798727" y="377125"/>
                  </a:cubicBezTo>
                  <a:cubicBezTo>
                    <a:pt x="11212832" y="140499"/>
                    <a:pt x="11730807" y="81342"/>
                    <a:pt x="12192000" y="215789"/>
                  </a:cubicBezTo>
                  <a:cubicBezTo>
                    <a:pt x="12192000" y="766347"/>
                    <a:pt x="12192000" y="1179264"/>
                    <a:pt x="12192000" y="1488953"/>
                  </a:cubicBezTo>
                  <a:lnTo>
                    <a:pt x="12192000" y="1560566"/>
                  </a:lnTo>
                  <a:lnTo>
                    <a:pt x="12192000" y="1600314"/>
                  </a:lnTo>
                  <a:cubicBezTo>
                    <a:pt x="12192000" y="2418017"/>
                    <a:pt x="12192000" y="2418017"/>
                    <a:pt x="12192000" y="2418017"/>
                  </a:cubicBezTo>
                  <a:close/>
                </a:path>
              </a:pathLst>
            </a:custGeom>
            <a:solidFill>
              <a:schemeClr val="accent1"/>
            </a:solidFill>
            <a:ln>
              <a:noFill/>
            </a:ln>
            <a:effectLst>
              <a:outerShdw blurRad="1270000" sx="102000" sy="102000" algn="ctr" rotWithShape="0">
                <a:prstClr val="black">
                  <a:alpha val="10000"/>
                </a:prstClr>
              </a:outerShdw>
            </a:effectLst>
          </p:spPr>
          <p:txBody>
            <a:bodyPr vert="horz" wrap="square" lIns="91440" tIns="45720" rIns="91440" bIns="45720" numCol="1" anchor="t" anchorCtr="0" compatLnSpc="1">
              <a:prstTxWarp prst="textNoShape">
                <a:avLst/>
              </a:prstTxWarp>
              <a:noAutofit/>
            </a:bodyPr>
            <a:lstStyle/>
            <a:p>
              <a:endParaRPr lang="en-ID"/>
            </a:p>
          </p:txBody>
        </p:sp>
        <p:sp>
          <p:nvSpPr>
            <p:cNvPr id="3" name="Freeform: Shape 2">
              <a:extLst>
                <a:ext uri="{FF2B5EF4-FFF2-40B4-BE49-F238E27FC236}">
                  <a16:creationId xmlns="" xmlns:a16="http://schemas.microsoft.com/office/drawing/2014/main" id="{45986C0C-49F0-4015-A332-FC40EC8AC832}"/>
                </a:ext>
              </a:extLst>
            </p:cNvPr>
            <p:cNvSpPr>
              <a:spLocks/>
            </p:cNvSpPr>
            <p:nvPr/>
          </p:nvSpPr>
          <p:spPr bwMode="auto">
            <a:xfrm rot="10800000" flipV="1">
              <a:off x="0" y="2492029"/>
              <a:ext cx="12192000" cy="2468880"/>
            </a:xfrm>
            <a:custGeom>
              <a:avLst/>
              <a:gdLst>
                <a:gd name="connsiteX0" fmla="*/ 12192000 w 12192000"/>
                <a:gd name="connsiteY0" fmla="*/ 3345083 h 3345083"/>
                <a:gd name="connsiteX1" fmla="*/ 0 w 12192000"/>
                <a:gd name="connsiteY1" fmla="*/ 3345083 h 3345083"/>
                <a:gd name="connsiteX2" fmla="*/ 0 w 12192000"/>
                <a:gd name="connsiteY2" fmla="*/ 86509 h 3345083"/>
                <a:gd name="connsiteX3" fmla="*/ 153902 w 12192000"/>
                <a:gd name="connsiteY3" fmla="*/ 71931 h 3345083"/>
                <a:gd name="connsiteX4" fmla="*/ 3508283 w 12192000"/>
                <a:gd name="connsiteY4" fmla="*/ 748196 h 3345083"/>
                <a:gd name="connsiteX5" fmla="*/ 5160543 w 12192000"/>
                <a:gd name="connsiteY5" fmla="*/ 125710 h 3345083"/>
                <a:gd name="connsiteX6" fmla="*/ 9463623 w 12192000"/>
                <a:gd name="connsiteY6" fmla="*/ 713240 h 3345083"/>
                <a:gd name="connsiteX7" fmla="*/ 10253052 w 12192000"/>
                <a:gd name="connsiteY7" fmla="*/ 689039 h 3345083"/>
                <a:gd name="connsiteX8" fmla="*/ 10798727 w 12192000"/>
                <a:gd name="connsiteY8" fmla="*/ 377125 h 3345083"/>
                <a:gd name="connsiteX9" fmla="*/ 12192000 w 12192000"/>
                <a:gd name="connsiteY9" fmla="*/ 215789 h 3345083"/>
                <a:gd name="connsiteX10" fmla="*/ 12192000 w 12192000"/>
                <a:gd name="connsiteY10" fmla="*/ 1488953 h 3345083"/>
                <a:gd name="connsiteX11" fmla="*/ 12192000 w 12192000"/>
                <a:gd name="connsiteY11" fmla="*/ 1560566 h 3345083"/>
                <a:gd name="connsiteX12" fmla="*/ 12192000 w 12192000"/>
                <a:gd name="connsiteY12" fmla="*/ 1600314 h 3345083"/>
                <a:gd name="connsiteX13" fmla="*/ 12192000 w 12192000"/>
                <a:gd name="connsiteY13" fmla="*/ 2418017 h 334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345083">
                  <a:moveTo>
                    <a:pt x="12192000" y="3345083"/>
                  </a:moveTo>
                  <a:lnTo>
                    <a:pt x="0" y="3345083"/>
                  </a:lnTo>
                  <a:lnTo>
                    <a:pt x="0" y="86509"/>
                  </a:lnTo>
                  <a:lnTo>
                    <a:pt x="153902" y="71931"/>
                  </a:lnTo>
                  <a:cubicBezTo>
                    <a:pt x="1306192" y="8741"/>
                    <a:pt x="2368459" y="918942"/>
                    <a:pt x="3508283" y="748196"/>
                  </a:cubicBezTo>
                  <a:cubicBezTo>
                    <a:pt x="4094122" y="660806"/>
                    <a:pt x="4595478" y="299146"/>
                    <a:pt x="5160543" y="125710"/>
                  </a:cubicBezTo>
                  <a:cubicBezTo>
                    <a:pt x="6560741" y="-301829"/>
                    <a:pt x="8014952" y="479304"/>
                    <a:pt x="9463623" y="713240"/>
                  </a:cubicBezTo>
                  <a:cubicBezTo>
                    <a:pt x="9726766" y="756262"/>
                    <a:pt x="10003758" y="779118"/>
                    <a:pt x="10253052" y="689039"/>
                  </a:cubicBezTo>
                  <a:cubicBezTo>
                    <a:pt x="10451102" y="617783"/>
                    <a:pt x="10615913" y="481992"/>
                    <a:pt x="10798727" y="377125"/>
                  </a:cubicBezTo>
                  <a:cubicBezTo>
                    <a:pt x="11212832" y="140499"/>
                    <a:pt x="11730807" y="81342"/>
                    <a:pt x="12192000" y="215789"/>
                  </a:cubicBezTo>
                  <a:cubicBezTo>
                    <a:pt x="12192000" y="766347"/>
                    <a:pt x="12192000" y="1179264"/>
                    <a:pt x="12192000" y="1488953"/>
                  </a:cubicBezTo>
                  <a:lnTo>
                    <a:pt x="12192000" y="1560566"/>
                  </a:lnTo>
                  <a:lnTo>
                    <a:pt x="12192000" y="1600314"/>
                  </a:lnTo>
                  <a:cubicBezTo>
                    <a:pt x="12192000" y="2418017"/>
                    <a:pt x="12192000" y="2418017"/>
                    <a:pt x="12192000" y="2418017"/>
                  </a:cubicBezTo>
                  <a:close/>
                </a:path>
              </a:pathLst>
            </a:custGeom>
            <a:solidFill>
              <a:schemeClr val="accent1"/>
            </a:solidFill>
            <a:ln>
              <a:noFill/>
            </a:ln>
            <a:effectLst>
              <a:outerShdw blurRad="1270000" sx="102000" sy="102000" algn="ctr" rotWithShape="0">
                <a:prstClr val="black">
                  <a:alpha val="10000"/>
                </a:prstClr>
              </a:outerShdw>
            </a:effectLst>
          </p:spPr>
          <p:txBody>
            <a:bodyPr vert="horz" wrap="square" lIns="91440" tIns="45720" rIns="91440" bIns="45720" numCol="1" anchor="t" anchorCtr="0" compatLnSpc="1">
              <a:prstTxWarp prst="textNoShape">
                <a:avLst/>
              </a:prstTxWarp>
              <a:noAutofit/>
            </a:bodyPr>
            <a:lstStyle/>
            <a:p>
              <a:endParaRPr lang="en-ID"/>
            </a:p>
          </p:txBody>
        </p:sp>
        <p:sp>
          <p:nvSpPr>
            <p:cNvPr id="2" name="Freeform: Shape 1">
              <a:extLst>
                <a:ext uri="{FF2B5EF4-FFF2-40B4-BE49-F238E27FC236}">
                  <a16:creationId xmlns="" xmlns:a16="http://schemas.microsoft.com/office/drawing/2014/main" id="{CE250CD5-7118-4956-A5D1-6A2BE0BF424B}"/>
                </a:ext>
              </a:extLst>
            </p:cNvPr>
            <p:cNvSpPr>
              <a:spLocks/>
            </p:cNvSpPr>
            <p:nvPr/>
          </p:nvSpPr>
          <p:spPr bwMode="auto">
            <a:xfrm rot="10800000" flipV="1">
              <a:off x="0" y="4389120"/>
              <a:ext cx="12192000" cy="2468880"/>
            </a:xfrm>
            <a:custGeom>
              <a:avLst/>
              <a:gdLst>
                <a:gd name="connsiteX0" fmla="*/ 12192000 w 12192000"/>
                <a:gd name="connsiteY0" fmla="*/ 3345083 h 3345083"/>
                <a:gd name="connsiteX1" fmla="*/ 0 w 12192000"/>
                <a:gd name="connsiteY1" fmla="*/ 3345083 h 3345083"/>
                <a:gd name="connsiteX2" fmla="*/ 0 w 12192000"/>
                <a:gd name="connsiteY2" fmla="*/ 86509 h 3345083"/>
                <a:gd name="connsiteX3" fmla="*/ 153902 w 12192000"/>
                <a:gd name="connsiteY3" fmla="*/ 71931 h 3345083"/>
                <a:gd name="connsiteX4" fmla="*/ 3508283 w 12192000"/>
                <a:gd name="connsiteY4" fmla="*/ 748196 h 3345083"/>
                <a:gd name="connsiteX5" fmla="*/ 5160543 w 12192000"/>
                <a:gd name="connsiteY5" fmla="*/ 125710 h 3345083"/>
                <a:gd name="connsiteX6" fmla="*/ 9463623 w 12192000"/>
                <a:gd name="connsiteY6" fmla="*/ 713240 h 3345083"/>
                <a:gd name="connsiteX7" fmla="*/ 10253052 w 12192000"/>
                <a:gd name="connsiteY7" fmla="*/ 689039 h 3345083"/>
                <a:gd name="connsiteX8" fmla="*/ 10798727 w 12192000"/>
                <a:gd name="connsiteY8" fmla="*/ 377125 h 3345083"/>
                <a:gd name="connsiteX9" fmla="*/ 12192000 w 12192000"/>
                <a:gd name="connsiteY9" fmla="*/ 215789 h 3345083"/>
                <a:gd name="connsiteX10" fmla="*/ 12192000 w 12192000"/>
                <a:gd name="connsiteY10" fmla="*/ 1488953 h 3345083"/>
                <a:gd name="connsiteX11" fmla="*/ 12192000 w 12192000"/>
                <a:gd name="connsiteY11" fmla="*/ 1560566 h 3345083"/>
                <a:gd name="connsiteX12" fmla="*/ 12192000 w 12192000"/>
                <a:gd name="connsiteY12" fmla="*/ 1600314 h 3345083"/>
                <a:gd name="connsiteX13" fmla="*/ 12192000 w 12192000"/>
                <a:gd name="connsiteY13" fmla="*/ 2418017 h 334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345083">
                  <a:moveTo>
                    <a:pt x="12192000" y="3345083"/>
                  </a:moveTo>
                  <a:lnTo>
                    <a:pt x="0" y="3345083"/>
                  </a:lnTo>
                  <a:lnTo>
                    <a:pt x="0" y="86509"/>
                  </a:lnTo>
                  <a:lnTo>
                    <a:pt x="153902" y="71931"/>
                  </a:lnTo>
                  <a:cubicBezTo>
                    <a:pt x="1306192" y="8741"/>
                    <a:pt x="2368459" y="918942"/>
                    <a:pt x="3508283" y="748196"/>
                  </a:cubicBezTo>
                  <a:cubicBezTo>
                    <a:pt x="4094122" y="660806"/>
                    <a:pt x="4595478" y="299146"/>
                    <a:pt x="5160543" y="125710"/>
                  </a:cubicBezTo>
                  <a:cubicBezTo>
                    <a:pt x="6560741" y="-301829"/>
                    <a:pt x="8014952" y="479304"/>
                    <a:pt x="9463623" y="713240"/>
                  </a:cubicBezTo>
                  <a:cubicBezTo>
                    <a:pt x="9726766" y="756262"/>
                    <a:pt x="10003758" y="779118"/>
                    <a:pt x="10253052" y="689039"/>
                  </a:cubicBezTo>
                  <a:cubicBezTo>
                    <a:pt x="10451102" y="617783"/>
                    <a:pt x="10615913" y="481992"/>
                    <a:pt x="10798727" y="377125"/>
                  </a:cubicBezTo>
                  <a:cubicBezTo>
                    <a:pt x="11212832" y="140499"/>
                    <a:pt x="11730807" y="81342"/>
                    <a:pt x="12192000" y="215789"/>
                  </a:cubicBezTo>
                  <a:cubicBezTo>
                    <a:pt x="12192000" y="766347"/>
                    <a:pt x="12192000" y="1179264"/>
                    <a:pt x="12192000" y="1488953"/>
                  </a:cubicBezTo>
                  <a:lnTo>
                    <a:pt x="12192000" y="1560566"/>
                  </a:lnTo>
                  <a:lnTo>
                    <a:pt x="12192000" y="1600314"/>
                  </a:lnTo>
                  <a:cubicBezTo>
                    <a:pt x="12192000" y="2418017"/>
                    <a:pt x="12192000" y="2418017"/>
                    <a:pt x="12192000" y="2418017"/>
                  </a:cubicBezTo>
                  <a:close/>
                </a:path>
              </a:pathLst>
            </a:custGeom>
            <a:solidFill>
              <a:schemeClr val="accent1"/>
            </a:solidFill>
            <a:ln>
              <a:noFill/>
            </a:ln>
            <a:effectLst>
              <a:outerShdw blurRad="1270000" sx="102000" sy="102000" algn="ctr" rotWithShape="0">
                <a:prstClr val="black">
                  <a:alpha val="10000"/>
                </a:prstClr>
              </a:outerShdw>
            </a:effectLst>
          </p:spPr>
          <p:txBody>
            <a:bodyPr vert="horz" wrap="square" lIns="91440" tIns="45720" rIns="91440" bIns="45720" numCol="1" anchor="t" anchorCtr="0" compatLnSpc="1">
              <a:prstTxWarp prst="textNoShape">
                <a:avLst/>
              </a:prstTxWarp>
              <a:noAutofit/>
            </a:bodyPr>
            <a:lstStyle/>
            <a:p>
              <a:endParaRPr lang="en-ID"/>
            </a:p>
          </p:txBody>
        </p:sp>
      </p:grpSp>
      <p:grpSp>
        <p:nvGrpSpPr>
          <p:cNvPr id="6" name="Group 5">
            <a:extLst>
              <a:ext uri="{FF2B5EF4-FFF2-40B4-BE49-F238E27FC236}">
                <a16:creationId xmlns="" xmlns:a16="http://schemas.microsoft.com/office/drawing/2014/main" id="{493B9368-9194-423E-A630-A58F9613823C}"/>
              </a:ext>
            </a:extLst>
          </p:cNvPr>
          <p:cNvGrpSpPr/>
          <p:nvPr/>
        </p:nvGrpSpPr>
        <p:grpSpPr>
          <a:xfrm>
            <a:off x="-378989" y="5163522"/>
            <a:ext cx="2836294" cy="2298484"/>
            <a:chOff x="166657" y="4651093"/>
            <a:chExt cx="2737416" cy="2218355"/>
          </a:xfrm>
          <a:solidFill>
            <a:schemeClr val="bg1"/>
          </a:solidFill>
        </p:grpSpPr>
        <p:sp>
          <p:nvSpPr>
            <p:cNvPr id="7" name="Diamond 6">
              <a:extLst>
                <a:ext uri="{FF2B5EF4-FFF2-40B4-BE49-F238E27FC236}">
                  <a16:creationId xmlns="" xmlns:a16="http://schemas.microsoft.com/office/drawing/2014/main" id="{AEA43350-C4E6-40C2-9E72-C25DAE7AF90C}"/>
                </a:ext>
              </a:extLst>
            </p:cNvPr>
            <p:cNvSpPr/>
            <p:nvPr/>
          </p:nvSpPr>
          <p:spPr>
            <a:xfrm>
              <a:off x="859536" y="5248656"/>
              <a:ext cx="1185001" cy="118500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Diamond 7">
              <a:extLst>
                <a:ext uri="{FF2B5EF4-FFF2-40B4-BE49-F238E27FC236}">
                  <a16:creationId xmlns="" xmlns:a16="http://schemas.microsoft.com/office/drawing/2014/main" id="{742B8A6C-8E5D-4A3D-8719-C20BE6C89650}"/>
                </a:ext>
              </a:extLst>
            </p:cNvPr>
            <p:cNvSpPr/>
            <p:nvPr/>
          </p:nvSpPr>
          <p:spPr>
            <a:xfrm>
              <a:off x="166657" y="4995877"/>
              <a:ext cx="692879" cy="69287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iamond 8">
              <a:extLst>
                <a:ext uri="{FF2B5EF4-FFF2-40B4-BE49-F238E27FC236}">
                  <a16:creationId xmlns="" xmlns:a16="http://schemas.microsoft.com/office/drawing/2014/main" id="{031A35B6-03CA-4D21-A651-09AEAC1562E7}"/>
                </a:ext>
              </a:extLst>
            </p:cNvPr>
            <p:cNvSpPr/>
            <p:nvPr/>
          </p:nvSpPr>
          <p:spPr>
            <a:xfrm>
              <a:off x="2211194" y="5944426"/>
              <a:ext cx="692879" cy="69287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iamond 9">
              <a:extLst>
                <a:ext uri="{FF2B5EF4-FFF2-40B4-BE49-F238E27FC236}">
                  <a16:creationId xmlns="" xmlns:a16="http://schemas.microsoft.com/office/drawing/2014/main" id="{81334D6C-F75F-40DC-93C1-C0385AFF5144}"/>
                </a:ext>
              </a:extLst>
            </p:cNvPr>
            <p:cNvSpPr/>
            <p:nvPr/>
          </p:nvSpPr>
          <p:spPr>
            <a:xfrm>
              <a:off x="1864754" y="6523008"/>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Diamond 10">
              <a:extLst>
                <a:ext uri="{FF2B5EF4-FFF2-40B4-BE49-F238E27FC236}">
                  <a16:creationId xmlns="" xmlns:a16="http://schemas.microsoft.com/office/drawing/2014/main" id="{856356F2-C90C-4F70-A0B9-A5862F307686}"/>
                </a:ext>
              </a:extLst>
            </p:cNvPr>
            <p:cNvSpPr/>
            <p:nvPr/>
          </p:nvSpPr>
          <p:spPr>
            <a:xfrm>
              <a:off x="519659" y="6290865"/>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iamond 11">
              <a:extLst>
                <a:ext uri="{FF2B5EF4-FFF2-40B4-BE49-F238E27FC236}">
                  <a16:creationId xmlns="" xmlns:a16="http://schemas.microsoft.com/office/drawing/2014/main" id="{5F898033-2393-4D9C-BBA1-6899748804CB}"/>
                </a:ext>
              </a:extLst>
            </p:cNvPr>
            <p:cNvSpPr/>
            <p:nvPr/>
          </p:nvSpPr>
          <p:spPr>
            <a:xfrm>
              <a:off x="1518314" y="4651093"/>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a:extLst>
              <a:ext uri="{FF2B5EF4-FFF2-40B4-BE49-F238E27FC236}">
                <a16:creationId xmlns="" xmlns:a16="http://schemas.microsoft.com/office/drawing/2014/main" id="{278E4ADF-BDA9-447E-97AB-F7E64885A4E0}"/>
              </a:ext>
            </a:extLst>
          </p:cNvPr>
          <p:cNvGrpSpPr/>
          <p:nvPr/>
        </p:nvGrpSpPr>
        <p:grpSpPr>
          <a:xfrm rot="10800000">
            <a:off x="9723120" y="-589126"/>
            <a:ext cx="2836294" cy="2298484"/>
            <a:chOff x="166657" y="4651093"/>
            <a:chExt cx="2737416" cy="2218355"/>
          </a:xfrm>
          <a:solidFill>
            <a:schemeClr val="bg1"/>
          </a:solidFill>
        </p:grpSpPr>
        <p:sp>
          <p:nvSpPr>
            <p:cNvPr id="14" name="Diamond 13">
              <a:extLst>
                <a:ext uri="{FF2B5EF4-FFF2-40B4-BE49-F238E27FC236}">
                  <a16:creationId xmlns="" xmlns:a16="http://schemas.microsoft.com/office/drawing/2014/main" id="{BBCC0E6D-6CBE-4F81-A826-987AE440BB52}"/>
                </a:ext>
              </a:extLst>
            </p:cNvPr>
            <p:cNvSpPr/>
            <p:nvPr/>
          </p:nvSpPr>
          <p:spPr>
            <a:xfrm>
              <a:off x="859536" y="5248656"/>
              <a:ext cx="1185001" cy="118500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Diamond 14">
              <a:extLst>
                <a:ext uri="{FF2B5EF4-FFF2-40B4-BE49-F238E27FC236}">
                  <a16:creationId xmlns="" xmlns:a16="http://schemas.microsoft.com/office/drawing/2014/main" id="{78ABC649-35F5-4FFD-AE2B-58267F6D00F4}"/>
                </a:ext>
              </a:extLst>
            </p:cNvPr>
            <p:cNvSpPr/>
            <p:nvPr/>
          </p:nvSpPr>
          <p:spPr>
            <a:xfrm>
              <a:off x="166657" y="4995877"/>
              <a:ext cx="692879" cy="69287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Diamond 15">
              <a:extLst>
                <a:ext uri="{FF2B5EF4-FFF2-40B4-BE49-F238E27FC236}">
                  <a16:creationId xmlns="" xmlns:a16="http://schemas.microsoft.com/office/drawing/2014/main" id="{60CBCC6E-C6EC-4E59-83D9-E2EAE487B048}"/>
                </a:ext>
              </a:extLst>
            </p:cNvPr>
            <p:cNvSpPr/>
            <p:nvPr/>
          </p:nvSpPr>
          <p:spPr>
            <a:xfrm>
              <a:off x="2211194" y="5944426"/>
              <a:ext cx="692879" cy="69287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iamond 16">
              <a:extLst>
                <a:ext uri="{FF2B5EF4-FFF2-40B4-BE49-F238E27FC236}">
                  <a16:creationId xmlns="" xmlns:a16="http://schemas.microsoft.com/office/drawing/2014/main" id="{F4094B9F-E2E3-4B73-8A7D-CE447C5C250C}"/>
                </a:ext>
              </a:extLst>
            </p:cNvPr>
            <p:cNvSpPr/>
            <p:nvPr/>
          </p:nvSpPr>
          <p:spPr>
            <a:xfrm>
              <a:off x="1864754" y="6523008"/>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Diamond 17">
              <a:extLst>
                <a:ext uri="{FF2B5EF4-FFF2-40B4-BE49-F238E27FC236}">
                  <a16:creationId xmlns="" xmlns:a16="http://schemas.microsoft.com/office/drawing/2014/main" id="{83E89526-056A-4E28-839A-FE4F8C2C9D8C}"/>
                </a:ext>
              </a:extLst>
            </p:cNvPr>
            <p:cNvSpPr/>
            <p:nvPr/>
          </p:nvSpPr>
          <p:spPr>
            <a:xfrm>
              <a:off x="519659" y="6290865"/>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Diamond 18">
              <a:extLst>
                <a:ext uri="{FF2B5EF4-FFF2-40B4-BE49-F238E27FC236}">
                  <a16:creationId xmlns="" xmlns:a16="http://schemas.microsoft.com/office/drawing/2014/main" id="{F2240E7D-3035-4033-AB3B-DE6D820A6F20}"/>
                </a:ext>
              </a:extLst>
            </p:cNvPr>
            <p:cNvSpPr/>
            <p:nvPr/>
          </p:nvSpPr>
          <p:spPr>
            <a:xfrm>
              <a:off x="1518314" y="4651093"/>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 name="TextBox 19">
            <a:extLst>
              <a:ext uri="{FF2B5EF4-FFF2-40B4-BE49-F238E27FC236}">
                <a16:creationId xmlns="" xmlns:a16="http://schemas.microsoft.com/office/drawing/2014/main" id="{202FBC20-9BB5-466C-9252-C2FC312FC02B}"/>
              </a:ext>
            </a:extLst>
          </p:cNvPr>
          <p:cNvSpPr txBox="1"/>
          <p:nvPr/>
        </p:nvSpPr>
        <p:spPr>
          <a:xfrm>
            <a:off x="2431707" y="704073"/>
            <a:ext cx="7328609" cy="646331"/>
          </a:xfrm>
          <a:prstGeom prst="rect">
            <a:avLst/>
          </a:prstGeom>
          <a:noFill/>
        </p:spPr>
        <p:txBody>
          <a:bodyPr wrap="none" rtlCol="0">
            <a:spAutoFit/>
          </a:bodyPr>
          <a:lstStyle/>
          <a:p>
            <a:pPr algn="ctr"/>
            <a:r>
              <a:rPr lang="en-US" sz="3600" i="1" dirty="0" err="1" smtClean="0">
                <a:solidFill>
                  <a:schemeClr val="bg1"/>
                </a:solidFill>
                <a:latin typeface="Segoe UI" panose="020B0502040204020203" pitchFamily="34" charset="0"/>
                <a:cs typeface="Segoe UI" panose="020B0502040204020203" pitchFamily="34" charset="0"/>
              </a:rPr>
              <a:t>Perempuan</a:t>
            </a:r>
            <a:r>
              <a:rPr lang="en-US" sz="3600" i="1" dirty="0" smtClean="0">
                <a:solidFill>
                  <a:schemeClr val="bg1"/>
                </a:solidFill>
                <a:latin typeface="Segoe UI" panose="020B0502040204020203" pitchFamily="34" charset="0"/>
                <a:cs typeface="Segoe UI" panose="020B0502040204020203" pitchFamily="34" charset="0"/>
              </a:rPr>
              <a:t> </a:t>
            </a:r>
            <a:r>
              <a:rPr lang="en-US" sz="3600" i="1" dirty="0" err="1" smtClean="0">
                <a:solidFill>
                  <a:schemeClr val="bg1"/>
                </a:solidFill>
                <a:latin typeface="Segoe UI" panose="020B0502040204020203" pitchFamily="34" charset="0"/>
                <a:cs typeface="Segoe UI" panose="020B0502040204020203" pitchFamily="34" charset="0"/>
              </a:rPr>
              <a:t>Banjar</a:t>
            </a:r>
            <a:r>
              <a:rPr lang="en-US" sz="3600" i="1" dirty="0" smtClean="0">
                <a:solidFill>
                  <a:schemeClr val="bg1"/>
                </a:solidFill>
                <a:latin typeface="Segoe UI" panose="020B0502040204020203" pitchFamily="34" charset="0"/>
                <a:cs typeface="Segoe UI" panose="020B0502040204020203" pitchFamily="34" charset="0"/>
              </a:rPr>
              <a:t> </a:t>
            </a:r>
            <a:r>
              <a:rPr lang="en-US" sz="3600" i="1" dirty="0" err="1" smtClean="0">
                <a:solidFill>
                  <a:schemeClr val="bg1"/>
                </a:solidFill>
                <a:latin typeface="Segoe UI" panose="020B0502040204020203" pitchFamily="34" charset="0"/>
                <a:cs typeface="Segoe UI" panose="020B0502040204020203" pitchFamily="34" charset="0"/>
              </a:rPr>
              <a:t>dan</a:t>
            </a:r>
            <a:r>
              <a:rPr lang="en-US" sz="3600" i="1" dirty="0" smtClean="0">
                <a:solidFill>
                  <a:schemeClr val="bg1"/>
                </a:solidFill>
                <a:latin typeface="Segoe UI" panose="020B0502040204020203" pitchFamily="34" charset="0"/>
                <a:cs typeface="Segoe UI" panose="020B0502040204020203" pitchFamily="34" charset="0"/>
              </a:rPr>
              <a:t> </a:t>
            </a:r>
            <a:r>
              <a:rPr lang="en-US" sz="3600" b="1" i="1" dirty="0" err="1" smtClean="0">
                <a:solidFill>
                  <a:schemeClr val="bg1"/>
                </a:solidFill>
                <a:latin typeface="Segoe UI" panose="020B0502040204020203" pitchFamily="34" charset="0"/>
                <a:cs typeface="Segoe UI" panose="020B0502040204020203" pitchFamily="34" charset="0"/>
              </a:rPr>
              <a:t>Pendidikan</a:t>
            </a:r>
            <a:endParaRPr lang="en-US" sz="3600" b="1" i="1" dirty="0">
              <a:solidFill>
                <a:schemeClr val="bg1"/>
              </a:solidFill>
              <a:latin typeface="Segoe UI" panose="020B0502040204020203" pitchFamily="34" charset="0"/>
              <a:cs typeface="Segoe UI" panose="020B0502040204020203" pitchFamily="34" charset="0"/>
            </a:endParaRPr>
          </a:p>
        </p:txBody>
      </p:sp>
      <p:grpSp>
        <p:nvGrpSpPr>
          <p:cNvPr id="42" name="Group 41">
            <a:extLst>
              <a:ext uri="{FF2B5EF4-FFF2-40B4-BE49-F238E27FC236}">
                <a16:creationId xmlns="" xmlns:a16="http://schemas.microsoft.com/office/drawing/2014/main" id="{4DBEBC17-5D66-43D8-8202-75C30706BEC0}"/>
              </a:ext>
            </a:extLst>
          </p:cNvPr>
          <p:cNvGrpSpPr/>
          <p:nvPr/>
        </p:nvGrpSpPr>
        <p:grpSpPr>
          <a:xfrm>
            <a:off x="714539" y="1820562"/>
            <a:ext cx="11251087" cy="4059151"/>
            <a:chOff x="710663" y="1806274"/>
            <a:chExt cx="11251087" cy="4059151"/>
          </a:xfrm>
        </p:grpSpPr>
        <p:sp>
          <p:nvSpPr>
            <p:cNvPr id="22" name="Rectangle 21">
              <a:extLst>
                <a:ext uri="{FF2B5EF4-FFF2-40B4-BE49-F238E27FC236}">
                  <a16:creationId xmlns="" xmlns:a16="http://schemas.microsoft.com/office/drawing/2014/main" id="{0C9B9960-B3A5-435B-924B-2232058D917E}"/>
                </a:ext>
              </a:extLst>
            </p:cNvPr>
            <p:cNvSpPr>
              <a:spLocks noChangeArrowheads="1"/>
            </p:cNvSpPr>
            <p:nvPr/>
          </p:nvSpPr>
          <p:spPr bwMode="auto">
            <a:xfrm>
              <a:off x="4500573" y="2925219"/>
              <a:ext cx="2197368" cy="64217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Rectangle 22">
              <a:extLst>
                <a:ext uri="{FF2B5EF4-FFF2-40B4-BE49-F238E27FC236}">
                  <a16:creationId xmlns="" xmlns:a16="http://schemas.microsoft.com/office/drawing/2014/main" id="{767CAD96-78D0-4681-A758-934F0F903F75}"/>
                </a:ext>
              </a:extLst>
            </p:cNvPr>
            <p:cNvSpPr>
              <a:spLocks noChangeArrowheads="1"/>
            </p:cNvSpPr>
            <p:nvPr/>
          </p:nvSpPr>
          <p:spPr bwMode="auto">
            <a:xfrm>
              <a:off x="4500573" y="2925219"/>
              <a:ext cx="2197368" cy="64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6">
              <a:extLst>
                <a:ext uri="{FF2B5EF4-FFF2-40B4-BE49-F238E27FC236}">
                  <a16:creationId xmlns="" xmlns:a16="http://schemas.microsoft.com/office/drawing/2014/main" id="{E36A10E2-B30C-48A6-893D-490A945AD1F3}"/>
                </a:ext>
              </a:extLst>
            </p:cNvPr>
            <p:cNvSpPr>
              <a:spLocks/>
            </p:cNvSpPr>
            <p:nvPr/>
          </p:nvSpPr>
          <p:spPr bwMode="auto">
            <a:xfrm>
              <a:off x="4015108" y="2620314"/>
              <a:ext cx="543381" cy="1250285"/>
            </a:xfrm>
            <a:custGeom>
              <a:avLst/>
              <a:gdLst>
                <a:gd name="T0" fmla="*/ 0 w 319"/>
                <a:gd name="T1" fmla="*/ 367 h 734"/>
                <a:gd name="T2" fmla="*/ 319 w 319"/>
                <a:gd name="T3" fmla="*/ 734 h 734"/>
                <a:gd name="T4" fmla="*/ 319 w 319"/>
                <a:gd name="T5" fmla="*/ 367 h 734"/>
                <a:gd name="T6" fmla="*/ 319 w 319"/>
                <a:gd name="T7" fmla="*/ 0 h 734"/>
                <a:gd name="T8" fmla="*/ 0 w 319"/>
                <a:gd name="T9" fmla="*/ 367 h 734"/>
              </a:gdLst>
              <a:ahLst/>
              <a:cxnLst>
                <a:cxn ang="0">
                  <a:pos x="T0" y="T1"/>
                </a:cxn>
                <a:cxn ang="0">
                  <a:pos x="T2" y="T3"/>
                </a:cxn>
                <a:cxn ang="0">
                  <a:pos x="T4" y="T5"/>
                </a:cxn>
                <a:cxn ang="0">
                  <a:pos x="T6" y="T7"/>
                </a:cxn>
                <a:cxn ang="0">
                  <a:pos x="T8" y="T9"/>
                </a:cxn>
              </a:cxnLst>
              <a:rect l="0" t="0" r="r" b="b"/>
              <a:pathLst>
                <a:path w="319" h="734">
                  <a:moveTo>
                    <a:pt x="0" y="367"/>
                  </a:moveTo>
                  <a:lnTo>
                    <a:pt x="319" y="734"/>
                  </a:lnTo>
                  <a:lnTo>
                    <a:pt x="319" y="367"/>
                  </a:lnTo>
                  <a:lnTo>
                    <a:pt x="319" y="0"/>
                  </a:lnTo>
                  <a:lnTo>
                    <a:pt x="0" y="367"/>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 name="Freeform 7">
              <a:extLst>
                <a:ext uri="{FF2B5EF4-FFF2-40B4-BE49-F238E27FC236}">
                  <a16:creationId xmlns="" xmlns:a16="http://schemas.microsoft.com/office/drawing/2014/main" id="{F149DBAB-4398-46E8-951C-95EC4B01BD7E}"/>
                </a:ext>
              </a:extLst>
            </p:cNvPr>
            <p:cNvSpPr>
              <a:spLocks/>
            </p:cNvSpPr>
            <p:nvPr/>
          </p:nvSpPr>
          <p:spPr bwMode="auto">
            <a:xfrm>
              <a:off x="4015108" y="2620314"/>
              <a:ext cx="543381" cy="1250285"/>
            </a:xfrm>
            <a:custGeom>
              <a:avLst/>
              <a:gdLst>
                <a:gd name="T0" fmla="*/ 0 w 319"/>
                <a:gd name="T1" fmla="*/ 367 h 734"/>
                <a:gd name="T2" fmla="*/ 319 w 319"/>
                <a:gd name="T3" fmla="*/ 734 h 734"/>
                <a:gd name="T4" fmla="*/ 319 w 319"/>
                <a:gd name="T5" fmla="*/ 367 h 734"/>
                <a:gd name="T6" fmla="*/ 319 w 319"/>
                <a:gd name="T7" fmla="*/ 0 h 734"/>
                <a:gd name="T8" fmla="*/ 0 w 319"/>
                <a:gd name="T9" fmla="*/ 367 h 734"/>
              </a:gdLst>
              <a:ahLst/>
              <a:cxnLst>
                <a:cxn ang="0">
                  <a:pos x="T0" y="T1"/>
                </a:cxn>
                <a:cxn ang="0">
                  <a:pos x="T2" y="T3"/>
                </a:cxn>
                <a:cxn ang="0">
                  <a:pos x="T4" y="T5"/>
                </a:cxn>
                <a:cxn ang="0">
                  <a:pos x="T6" y="T7"/>
                </a:cxn>
                <a:cxn ang="0">
                  <a:pos x="T8" y="T9"/>
                </a:cxn>
              </a:cxnLst>
              <a:rect l="0" t="0" r="r" b="b"/>
              <a:pathLst>
                <a:path w="319" h="734">
                  <a:moveTo>
                    <a:pt x="0" y="367"/>
                  </a:moveTo>
                  <a:lnTo>
                    <a:pt x="319" y="734"/>
                  </a:lnTo>
                  <a:lnTo>
                    <a:pt x="319" y="367"/>
                  </a:lnTo>
                  <a:lnTo>
                    <a:pt x="319" y="0"/>
                  </a:lnTo>
                  <a:lnTo>
                    <a:pt x="0"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Oval 25">
              <a:extLst>
                <a:ext uri="{FF2B5EF4-FFF2-40B4-BE49-F238E27FC236}">
                  <a16:creationId xmlns="" xmlns:a16="http://schemas.microsoft.com/office/drawing/2014/main" id="{496B962F-7568-4F1C-8030-7012F614ABF7}"/>
                </a:ext>
              </a:extLst>
            </p:cNvPr>
            <p:cNvSpPr>
              <a:spLocks noChangeArrowheads="1"/>
            </p:cNvSpPr>
            <p:nvPr/>
          </p:nvSpPr>
          <p:spPr bwMode="auto">
            <a:xfrm>
              <a:off x="6311273" y="2456789"/>
              <a:ext cx="1572225" cy="1579039"/>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7" name="Rectangle 26">
              <a:extLst>
                <a:ext uri="{FF2B5EF4-FFF2-40B4-BE49-F238E27FC236}">
                  <a16:creationId xmlns="" xmlns:a16="http://schemas.microsoft.com/office/drawing/2014/main" id="{01F2AA3F-7494-4A0E-9973-A9770FBBC2BD}"/>
                </a:ext>
              </a:extLst>
            </p:cNvPr>
            <p:cNvSpPr>
              <a:spLocks noChangeArrowheads="1"/>
            </p:cNvSpPr>
            <p:nvPr/>
          </p:nvSpPr>
          <p:spPr bwMode="auto">
            <a:xfrm>
              <a:off x="6590628" y="4356064"/>
              <a:ext cx="1621624" cy="642177"/>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Rectangle 27">
              <a:extLst>
                <a:ext uri="{FF2B5EF4-FFF2-40B4-BE49-F238E27FC236}">
                  <a16:creationId xmlns="" xmlns:a16="http://schemas.microsoft.com/office/drawing/2014/main" id="{50616D1E-CA62-44CB-B2A5-B0C28C810973}"/>
                </a:ext>
              </a:extLst>
            </p:cNvPr>
            <p:cNvSpPr>
              <a:spLocks noChangeArrowheads="1"/>
            </p:cNvSpPr>
            <p:nvPr/>
          </p:nvSpPr>
          <p:spPr bwMode="auto">
            <a:xfrm>
              <a:off x="6590628" y="4356064"/>
              <a:ext cx="1621624" cy="64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9" name="Freeform 11">
              <a:extLst>
                <a:ext uri="{FF2B5EF4-FFF2-40B4-BE49-F238E27FC236}">
                  <a16:creationId xmlns="" xmlns:a16="http://schemas.microsoft.com/office/drawing/2014/main" id="{6F2579D1-8A12-467C-AC17-A21A131BC4BC}"/>
                </a:ext>
              </a:extLst>
            </p:cNvPr>
            <p:cNvSpPr>
              <a:spLocks/>
            </p:cNvSpPr>
            <p:nvPr/>
          </p:nvSpPr>
          <p:spPr bwMode="auto">
            <a:xfrm>
              <a:off x="8154337" y="4052862"/>
              <a:ext cx="543381" cy="1257098"/>
            </a:xfrm>
            <a:custGeom>
              <a:avLst/>
              <a:gdLst>
                <a:gd name="T0" fmla="*/ 319 w 319"/>
                <a:gd name="T1" fmla="*/ 367 h 738"/>
                <a:gd name="T2" fmla="*/ 0 w 319"/>
                <a:gd name="T3" fmla="*/ 738 h 738"/>
                <a:gd name="T4" fmla="*/ 0 w 319"/>
                <a:gd name="T5" fmla="*/ 367 h 738"/>
                <a:gd name="T6" fmla="*/ 0 w 319"/>
                <a:gd name="T7" fmla="*/ 0 h 738"/>
                <a:gd name="T8" fmla="*/ 319 w 319"/>
                <a:gd name="T9" fmla="*/ 367 h 738"/>
              </a:gdLst>
              <a:ahLst/>
              <a:cxnLst>
                <a:cxn ang="0">
                  <a:pos x="T0" y="T1"/>
                </a:cxn>
                <a:cxn ang="0">
                  <a:pos x="T2" y="T3"/>
                </a:cxn>
                <a:cxn ang="0">
                  <a:pos x="T4" y="T5"/>
                </a:cxn>
                <a:cxn ang="0">
                  <a:pos x="T6" y="T7"/>
                </a:cxn>
                <a:cxn ang="0">
                  <a:pos x="T8" y="T9"/>
                </a:cxn>
              </a:cxnLst>
              <a:rect l="0" t="0" r="r" b="b"/>
              <a:pathLst>
                <a:path w="319" h="738">
                  <a:moveTo>
                    <a:pt x="319" y="367"/>
                  </a:moveTo>
                  <a:lnTo>
                    <a:pt x="0" y="738"/>
                  </a:lnTo>
                  <a:lnTo>
                    <a:pt x="0" y="367"/>
                  </a:lnTo>
                  <a:lnTo>
                    <a:pt x="0" y="0"/>
                  </a:lnTo>
                  <a:lnTo>
                    <a:pt x="319" y="367"/>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 name="Freeform 12">
              <a:extLst>
                <a:ext uri="{FF2B5EF4-FFF2-40B4-BE49-F238E27FC236}">
                  <a16:creationId xmlns="" xmlns:a16="http://schemas.microsoft.com/office/drawing/2014/main" id="{BF1B3C2C-C483-4FC2-973A-13564FE9FE81}"/>
                </a:ext>
              </a:extLst>
            </p:cNvPr>
            <p:cNvSpPr>
              <a:spLocks/>
            </p:cNvSpPr>
            <p:nvPr/>
          </p:nvSpPr>
          <p:spPr bwMode="auto">
            <a:xfrm>
              <a:off x="8154337" y="4052862"/>
              <a:ext cx="543381" cy="1257098"/>
            </a:xfrm>
            <a:custGeom>
              <a:avLst/>
              <a:gdLst>
                <a:gd name="T0" fmla="*/ 319 w 319"/>
                <a:gd name="T1" fmla="*/ 367 h 738"/>
                <a:gd name="T2" fmla="*/ 0 w 319"/>
                <a:gd name="T3" fmla="*/ 738 h 738"/>
                <a:gd name="T4" fmla="*/ 0 w 319"/>
                <a:gd name="T5" fmla="*/ 367 h 738"/>
                <a:gd name="T6" fmla="*/ 0 w 319"/>
                <a:gd name="T7" fmla="*/ 0 h 738"/>
                <a:gd name="T8" fmla="*/ 319 w 319"/>
                <a:gd name="T9" fmla="*/ 367 h 738"/>
              </a:gdLst>
              <a:ahLst/>
              <a:cxnLst>
                <a:cxn ang="0">
                  <a:pos x="T0" y="T1"/>
                </a:cxn>
                <a:cxn ang="0">
                  <a:pos x="T2" y="T3"/>
                </a:cxn>
                <a:cxn ang="0">
                  <a:pos x="T4" y="T5"/>
                </a:cxn>
                <a:cxn ang="0">
                  <a:pos x="T6" y="T7"/>
                </a:cxn>
                <a:cxn ang="0">
                  <a:pos x="T8" y="T9"/>
                </a:cxn>
              </a:cxnLst>
              <a:rect l="0" t="0" r="r" b="b"/>
              <a:pathLst>
                <a:path w="319" h="738">
                  <a:moveTo>
                    <a:pt x="319" y="367"/>
                  </a:moveTo>
                  <a:lnTo>
                    <a:pt x="0" y="738"/>
                  </a:lnTo>
                  <a:lnTo>
                    <a:pt x="0" y="367"/>
                  </a:lnTo>
                  <a:lnTo>
                    <a:pt x="0" y="0"/>
                  </a:lnTo>
                  <a:lnTo>
                    <a:pt x="319"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Oval 30">
              <a:extLst>
                <a:ext uri="{FF2B5EF4-FFF2-40B4-BE49-F238E27FC236}">
                  <a16:creationId xmlns="" xmlns:a16="http://schemas.microsoft.com/office/drawing/2014/main" id="{35130D2C-AEE6-4F5A-8AE2-BC2E9AD8AC2B}"/>
                </a:ext>
              </a:extLst>
            </p:cNvPr>
            <p:cNvSpPr>
              <a:spLocks noChangeArrowheads="1"/>
            </p:cNvSpPr>
            <p:nvPr/>
          </p:nvSpPr>
          <p:spPr bwMode="auto">
            <a:xfrm>
              <a:off x="5398257" y="3896149"/>
              <a:ext cx="1570522" cy="1570522"/>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22">
              <a:extLst>
                <a:ext uri="{FF2B5EF4-FFF2-40B4-BE49-F238E27FC236}">
                  <a16:creationId xmlns="" xmlns:a16="http://schemas.microsoft.com/office/drawing/2014/main" id="{C54F4CAA-4B4B-46D2-B37E-D5D875C3C907}"/>
                </a:ext>
              </a:extLst>
            </p:cNvPr>
            <p:cNvSpPr>
              <a:spLocks/>
            </p:cNvSpPr>
            <p:nvPr/>
          </p:nvSpPr>
          <p:spPr bwMode="auto">
            <a:xfrm>
              <a:off x="4015108" y="2620314"/>
              <a:ext cx="543381" cy="1250285"/>
            </a:xfrm>
            <a:custGeom>
              <a:avLst/>
              <a:gdLst>
                <a:gd name="T0" fmla="*/ 319 w 319"/>
                <a:gd name="T1" fmla="*/ 0 h 734"/>
                <a:gd name="T2" fmla="*/ 0 w 319"/>
                <a:gd name="T3" fmla="*/ 367 h 734"/>
                <a:gd name="T4" fmla="*/ 319 w 319"/>
                <a:gd name="T5" fmla="*/ 734 h 734"/>
                <a:gd name="T6" fmla="*/ 319 w 319"/>
                <a:gd name="T7" fmla="*/ 556 h 734"/>
                <a:gd name="T8" fmla="*/ 319 w 319"/>
                <a:gd name="T9" fmla="*/ 367 h 734"/>
                <a:gd name="T10" fmla="*/ 319 w 319"/>
                <a:gd name="T11" fmla="*/ 179 h 734"/>
                <a:gd name="T12" fmla="*/ 319 w 319"/>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319" h="734">
                  <a:moveTo>
                    <a:pt x="319" y="0"/>
                  </a:moveTo>
                  <a:lnTo>
                    <a:pt x="0" y="367"/>
                  </a:lnTo>
                  <a:lnTo>
                    <a:pt x="319" y="734"/>
                  </a:lnTo>
                  <a:lnTo>
                    <a:pt x="319" y="556"/>
                  </a:lnTo>
                  <a:lnTo>
                    <a:pt x="319" y="367"/>
                  </a:lnTo>
                  <a:lnTo>
                    <a:pt x="319" y="179"/>
                  </a:lnTo>
                  <a:lnTo>
                    <a:pt x="31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23">
              <a:extLst>
                <a:ext uri="{FF2B5EF4-FFF2-40B4-BE49-F238E27FC236}">
                  <a16:creationId xmlns="" xmlns:a16="http://schemas.microsoft.com/office/drawing/2014/main" id="{958B2A77-016E-4C2F-AF0F-D126E020D163}"/>
                </a:ext>
              </a:extLst>
            </p:cNvPr>
            <p:cNvSpPr>
              <a:spLocks/>
            </p:cNvSpPr>
            <p:nvPr/>
          </p:nvSpPr>
          <p:spPr bwMode="auto">
            <a:xfrm>
              <a:off x="4015108" y="2620314"/>
              <a:ext cx="543381" cy="1250285"/>
            </a:xfrm>
            <a:custGeom>
              <a:avLst/>
              <a:gdLst>
                <a:gd name="T0" fmla="*/ 319 w 319"/>
                <a:gd name="T1" fmla="*/ 0 h 734"/>
                <a:gd name="T2" fmla="*/ 0 w 319"/>
                <a:gd name="T3" fmla="*/ 367 h 734"/>
                <a:gd name="T4" fmla="*/ 319 w 319"/>
                <a:gd name="T5" fmla="*/ 734 h 734"/>
                <a:gd name="T6" fmla="*/ 319 w 319"/>
                <a:gd name="T7" fmla="*/ 556 h 734"/>
                <a:gd name="T8" fmla="*/ 319 w 319"/>
                <a:gd name="T9" fmla="*/ 367 h 734"/>
                <a:gd name="T10" fmla="*/ 319 w 319"/>
                <a:gd name="T11" fmla="*/ 179 h 734"/>
                <a:gd name="T12" fmla="*/ 319 w 319"/>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319" h="734">
                  <a:moveTo>
                    <a:pt x="319" y="0"/>
                  </a:moveTo>
                  <a:lnTo>
                    <a:pt x="0" y="367"/>
                  </a:lnTo>
                  <a:lnTo>
                    <a:pt x="319" y="734"/>
                  </a:lnTo>
                  <a:lnTo>
                    <a:pt x="319" y="556"/>
                  </a:lnTo>
                  <a:lnTo>
                    <a:pt x="319" y="367"/>
                  </a:lnTo>
                  <a:lnTo>
                    <a:pt x="319" y="179"/>
                  </a:lnTo>
                  <a:lnTo>
                    <a:pt x="3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4">
              <a:extLst>
                <a:ext uri="{FF2B5EF4-FFF2-40B4-BE49-F238E27FC236}">
                  <a16:creationId xmlns="" xmlns:a16="http://schemas.microsoft.com/office/drawing/2014/main" id="{245085CD-B52E-4615-898A-19209E09B7F0}"/>
                </a:ext>
              </a:extLst>
            </p:cNvPr>
            <p:cNvSpPr>
              <a:spLocks/>
            </p:cNvSpPr>
            <p:nvPr/>
          </p:nvSpPr>
          <p:spPr bwMode="auto">
            <a:xfrm>
              <a:off x="8154337" y="4052862"/>
              <a:ext cx="543381" cy="1257098"/>
            </a:xfrm>
            <a:custGeom>
              <a:avLst/>
              <a:gdLst>
                <a:gd name="T0" fmla="*/ 0 w 319"/>
                <a:gd name="T1" fmla="*/ 0 h 738"/>
                <a:gd name="T2" fmla="*/ 0 w 319"/>
                <a:gd name="T3" fmla="*/ 367 h 738"/>
                <a:gd name="T4" fmla="*/ 0 w 319"/>
                <a:gd name="T5" fmla="*/ 738 h 738"/>
                <a:gd name="T6" fmla="*/ 319 w 319"/>
                <a:gd name="T7" fmla="*/ 367 h 738"/>
                <a:gd name="T8" fmla="*/ 0 w 319"/>
                <a:gd name="T9" fmla="*/ 0 h 738"/>
              </a:gdLst>
              <a:ahLst/>
              <a:cxnLst>
                <a:cxn ang="0">
                  <a:pos x="T0" y="T1"/>
                </a:cxn>
                <a:cxn ang="0">
                  <a:pos x="T2" y="T3"/>
                </a:cxn>
                <a:cxn ang="0">
                  <a:pos x="T4" y="T5"/>
                </a:cxn>
                <a:cxn ang="0">
                  <a:pos x="T6" y="T7"/>
                </a:cxn>
                <a:cxn ang="0">
                  <a:pos x="T8" y="T9"/>
                </a:cxn>
              </a:cxnLst>
              <a:rect l="0" t="0" r="r" b="b"/>
              <a:pathLst>
                <a:path w="319" h="738">
                  <a:moveTo>
                    <a:pt x="0" y="0"/>
                  </a:moveTo>
                  <a:lnTo>
                    <a:pt x="0" y="367"/>
                  </a:lnTo>
                  <a:lnTo>
                    <a:pt x="0" y="738"/>
                  </a:lnTo>
                  <a:lnTo>
                    <a:pt x="319" y="367"/>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5" name="Freeform 25">
              <a:extLst>
                <a:ext uri="{FF2B5EF4-FFF2-40B4-BE49-F238E27FC236}">
                  <a16:creationId xmlns="" xmlns:a16="http://schemas.microsoft.com/office/drawing/2014/main" id="{0E4B1A6F-C256-412B-9F13-4FD32D5DAFD3}"/>
                </a:ext>
              </a:extLst>
            </p:cNvPr>
            <p:cNvSpPr>
              <a:spLocks/>
            </p:cNvSpPr>
            <p:nvPr/>
          </p:nvSpPr>
          <p:spPr bwMode="auto">
            <a:xfrm>
              <a:off x="8154337" y="4052862"/>
              <a:ext cx="543381" cy="1257098"/>
            </a:xfrm>
            <a:custGeom>
              <a:avLst/>
              <a:gdLst>
                <a:gd name="T0" fmla="*/ 0 w 319"/>
                <a:gd name="T1" fmla="*/ 0 h 738"/>
                <a:gd name="T2" fmla="*/ 0 w 319"/>
                <a:gd name="T3" fmla="*/ 367 h 738"/>
                <a:gd name="T4" fmla="*/ 0 w 319"/>
                <a:gd name="T5" fmla="*/ 738 h 738"/>
                <a:gd name="T6" fmla="*/ 319 w 319"/>
                <a:gd name="T7" fmla="*/ 367 h 738"/>
                <a:gd name="T8" fmla="*/ 0 w 319"/>
                <a:gd name="T9" fmla="*/ 0 h 738"/>
              </a:gdLst>
              <a:ahLst/>
              <a:cxnLst>
                <a:cxn ang="0">
                  <a:pos x="T0" y="T1"/>
                </a:cxn>
                <a:cxn ang="0">
                  <a:pos x="T2" y="T3"/>
                </a:cxn>
                <a:cxn ang="0">
                  <a:pos x="T4" y="T5"/>
                </a:cxn>
                <a:cxn ang="0">
                  <a:pos x="T6" y="T7"/>
                </a:cxn>
                <a:cxn ang="0">
                  <a:pos x="T8" y="T9"/>
                </a:cxn>
              </a:cxnLst>
              <a:rect l="0" t="0" r="r" b="b"/>
              <a:pathLst>
                <a:path w="319" h="738">
                  <a:moveTo>
                    <a:pt x="0" y="0"/>
                  </a:moveTo>
                  <a:lnTo>
                    <a:pt x="0" y="367"/>
                  </a:lnTo>
                  <a:lnTo>
                    <a:pt x="0" y="738"/>
                  </a:lnTo>
                  <a:lnTo>
                    <a:pt x="319" y="3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37">
              <a:extLst>
                <a:ext uri="{FF2B5EF4-FFF2-40B4-BE49-F238E27FC236}">
                  <a16:creationId xmlns="" xmlns:a16="http://schemas.microsoft.com/office/drawing/2014/main" id="{583152CA-A36C-453C-9DC0-59A87F5DA412}"/>
                </a:ext>
              </a:extLst>
            </p:cNvPr>
            <p:cNvSpPr/>
            <p:nvPr/>
          </p:nvSpPr>
          <p:spPr>
            <a:xfrm>
              <a:off x="710663" y="1806274"/>
              <a:ext cx="3272575" cy="2308324"/>
            </a:xfrm>
            <a:prstGeom prst="rect">
              <a:avLst/>
            </a:prstGeom>
          </p:spPr>
          <p:txBody>
            <a:bodyPr wrap="square">
              <a:spAutoFit/>
            </a:bodyPr>
            <a:lstStyle/>
            <a:p>
              <a:pPr>
                <a:lnSpc>
                  <a:spcPct val="120000"/>
                </a:lnSpc>
              </a:pPr>
              <a:r>
                <a:rPr lang="id-ID" sz="1200" b="1" dirty="0">
                  <a:solidFill>
                    <a:schemeClr val="bg1"/>
                  </a:solidFill>
                </a:rPr>
                <a:t>Perempuan dan pendidikan ibarat dua mata koin yang tidak bisa dipisahkan, berbeda tapi sangat berkaitan erat. Perempuan membutuhkan pendidikan untuk menjalankan tugas dan kewajibannya. Perempuan harus sadar akan pentingnya pendidikan karena hal tersebut berpengaruh pada semua bidang termasuk pada kemajuan bangsa. Perempuan yang cerdas akan melahirkan anak-anak yang cerdas</a:t>
              </a:r>
              <a:endParaRPr lang="en-US" sz="1200" b="1" dirty="0">
                <a:solidFill>
                  <a:schemeClr val="bg1"/>
                </a:solidFill>
                <a:latin typeface="Segoe UI" panose="020B0502040204020203" pitchFamily="34" charset="0"/>
                <a:cs typeface="Segoe UI" panose="020B0502040204020203" pitchFamily="34" charset="0"/>
              </a:endParaRPr>
            </a:p>
          </p:txBody>
        </p:sp>
        <p:sp>
          <p:nvSpPr>
            <p:cNvPr id="40" name="Rectangle 39">
              <a:extLst>
                <a:ext uri="{FF2B5EF4-FFF2-40B4-BE49-F238E27FC236}">
                  <a16:creationId xmlns="" xmlns:a16="http://schemas.microsoft.com/office/drawing/2014/main" id="{7AF2A48E-FE37-4C6D-BA18-D1279854549E}"/>
                </a:ext>
              </a:extLst>
            </p:cNvPr>
            <p:cNvSpPr/>
            <p:nvPr/>
          </p:nvSpPr>
          <p:spPr>
            <a:xfrm>
              <a:off x="8858711" y="2325995"/>
              <a:ext cx="3103039" cy="3539430"/>
            </a:xfrm>
            <a:prstGeom prst="rect">
              <a:avLst/>
            </a:prstGeom>
          </p:spPr>
          <p:txBody>
            <a:bodyPr wrap="square">
              <a:spAutoFit/>
            </a:bodyPr>
            <a:lstStyle/>
            <a:p>
              <a:pPr algn="just"/>
              <a:r>
                <a:rPr lang="en-ID" sz="1400" b="1" dirty="0" err="1">
                  <a:solidFill>
                    <a:schemeClr val="bg1"/>
                  </a:solidFill>
                </a:rPr>
                <a:t>Dalam</a:t>
              </a:r>
              <a:r>
                <a:rPr lang="en-ID" sz="1400" b="1" dirty="0">
                  <a:solidFill>
                    <a:schemeClr val="bg1"/>
                  </a:solidFill>
                </a:rPr>
                <a:t> </a:t>
              </a:r>
              <a:r>
                <a:rPr lang="en-ID" sz="1400" b="1" dirty="0" err="1">
                  <a:solidFill>
                    <a:schemeClr val="bg1"/>
                  </a:solidFill>
                </a:rPr>
                <a:t>Pendidikan</a:t>
              </a:r>
              <a:r>
                <a:rPr lang="en-ID" sz="1400" b="1" dirty="0">
                  <a:solidFill>
                    <a:schemeClr val="bg1"/>
                  </a:solidFill>
                </a:rPr>
                <a:t> </a:t>
              </a:r>
              <a:r>
                <a:rPr lang="en-US" sz="1400" b="1" dirty="0" err="1">
                  <a:solidFill>
                    <a:schemeClr val="bg1"/>
                  </a:solidFill>
                </a:rPr>
                <a:t>perempuan</a:t>
              </a:r>
              <a:r>
                <a:rPr lang="en-US" sz="1400" b="1" dirty="0">
                  <a:solidFill>
                    <a:schemeClr val="bg1"/>
                  </a:solidFill>
                </a:rPr>
                <a:t> </a:t>
              </a:r>
              <a:r>
                <a:rPr lang="en-US" sz="1400" b="1" dirty="0" err="1">
                  <a:solidFill>
                    <a:schemeClr val="bg1"/>
                  </a:solidFill>
                </a:rPr>
                <a:t>Banjar</a:t>
              </a:r>
              <a:r>
                <a:rPr lang="en-US" sz="1400" b="1" dirty="0">
                  <a:solidFill>
                    <a:schemeClr val="bg1"/>
                  </a:solidFill>
                </a:rPr>
                <a:t>, </a:t>
              </a:r>
              <a:r>
                <a:rPr lang="en-US" sz="1400" b="1" dirty="0" err="1">
                  <a:solidFill>
                    <a:schemeClr val="bg1"/>
                  </a:solidFill>
                </a:rPr>
                <a:t>tidak</a:t>
              </a:r>
              <a:r>
                <a:rPr lang="en-US" sz="1400" b="1" dirty="0">
                  <a:solidFill>
                    <a:schemeClr val="bg1"/>
                  </a:solidFill>
                </a:rPr>
                <a:t> </a:t>
              </a:r>
              <a:r>
                <a:rPr lang="en-US" sz="1400" b="1" dirty="0" err="1">
                  <a:solidFill>
                    <a:schemeClr val="bg1"/>
                  </a:solidFill>
                </a:rPr>
                <a:t>merasakan</a:t>
              </a:r>
              <a:r>
                <a:rPr lang="en-US" sz="1400" b="1" dirty="0">
                  <a:solidFill>
                    <a:schemeClr val="bg1"/>
                  </a:solidFill>
                </a:rPr>
                <a:t> </a:t>
              </a:r>
              <a:r>
                <a:rPr lang="en-US" sz="1400" b="1" dirty="0" err="1">
                  <a:solidFill>
                    <a:schemeClr val="bg1"/>
                  </a:solidFill>
                </a:rPr>
                <a:t>adanya</a:t>
              </a:r>
              <a:r>
                <a:rPr lang="en-US" sz="1400" b="1" dirty="0">
                  <a:solidFill>
                    <a:schemeClr val="bg1"/>
                  </a:solidFill>
                </a:rPr>
                <a:t> </a:t>
              </a:r>
              <a:r>
                <a:rPr lang="en-US" sz="1400" b="1" dirty="0" err="1">
                  <a:solidFill>
                    <a:schemeClr val="bg1"/>
                  </a:solidFill>
                </a:rPr>
                <a:t>perbedaan</a:t>
              </a:r>
              <a:r>
                <a:rPr lang="en-US" sz="1400" b="1" dirty="0">
                  <a:solidFill>
                    <a:schemeClr val="bg1"/>
                  </a:solidFill>
                </a:rPr>
                <a:t> </a:t>
              </a:r>
              <a:r>
                <a:rPr lang="en-US" sz="1400" b="1" dirty="0" err="1">
                  <a:solidFill>
                    <a:schemeClr val="bg1"/>
                  </a:solidFill>
                </a:rPr>
                <a:t>dalam</a:t>
              </a:r>
              <a:r>
                <a:rPr lang="en-US" sz="1400" b="1" dirty="0">
                  <a:solidFill>
                    <a:schemeClr val="bg1"/>
                  </a:solidFill>
                </a:rPr>
                <a:t> </a:t>
              </a:r>
              <a:r>
                <a:rPr lang="en-US" sz="1400" b="1" dirty="0" err="1">
                  <a:solidFill>
                    <a:schemeClr val="bg1"/>
                  </a:solidFill>
                </a:rPr>
                <a:t>hal</a:t>
              </a:r>
              <a:r>
                <a:rPr lang="en-US" sz="1400" b="1" dirty="0">
                  <a:solidFill>
                    <a:schemeClr val="bg1"/>
                  </a:solidFill>
                </a:rPr>
                <a:t> </a:t>
              </a:r>
              <a:r>
                <a:rPr lang="en-US" sz="1400" b="1" dirty="0" err="1">
                  <a:solidFill>
                    <a:schemeClr val="bg1"/>
                  </a:solidFill>
                </a:rPr>
                <a:t>akses</a:t>
              </a:r>
              <a:r>
                <a:rPr lang="en-US" sz="1400" b="1" dirty="0">
                  <a:solidFill>
                    <a:schemeClr val="bg1"/>
                  </a:solidFill>
                </a:rPr>
                <a:t> </a:t>
              </a:r>
              <a:r>
                <a:rPr lang="en-US" sz="1400" b="1" dirty="0" err="1">
                  <a:solidFill>
                    <a:schemeClr val="bg1"/>
                  </a:solidFill>
                </a:rPr>
                <a:t>terhadap</a:t>
              </a:r>
              <a:r>
                <a:rPr lang="en-US" sz="1400" b="1" dirty="0">
                  <a:solidFill>
                    <a:schemeClr val="bg1"/>
                  </a:solidFill>
                </a:rPr>
                <a:t> </a:t>
              </a:r>
              <a:r>
                <a:rPr lang="en-US" sz="1400" b="1" dirty="0" err="1">
                  <a:solidFill>
                    <a:schemeClr val="bg1"/>
                  </a:solidFill>
                </a:rPr>
                <a:t>pendidikan</a:t>
              </a:r>
              <a:r>
                <a:rPr lang="en-US" sz="1400" b="1" dirty="0">
                  <a:solidFill>
                    <a:schemeClr val="bg1"/>
                  </a:solidFill>
                </a:rPr>
                <a:t> </a:t>
              </a:r>
              <a:r>
                <a:rPr lang="en-US" sz="1400" b="1" dirty="0" err="1">
                  <a:solidFill>
                    <a:schemeClr val="bg1"/>
                  </a:solidFill>
                </a:rPr>
                <a:t>ataupun</a:t>
              </a:r>
              <a:r>
                <a:rPr lang="en-US" sz="1400" b="1" dirty="0">
                  <a:solidFill>
                    <a:schemeClr val="bg1"/>
                  </a:solidFill>
                </a:rPr>
                <a:t> </a:t>
              </a:r>
              <a:r>
                <a:rPr lang="en-US" sz="1400" b="1" dirty="0" err="1">
                  <a:solidFill>
                    <a:schemeClr val="bg1"/>
                  </a:solidFill>
                </a:rPr>
                <a:t>aktivitas</a:t>
              </a:r>
              <a:r>
                <a:rPr lang="en-US" sz="1400" b="1" dirty="0">
                  <a:solidFill>
                    <a:schemeClr val="bg1"/>
                  </a:solidFill>
                </a:rPr>
                <a:t> </a:t>
              </a:r>
              <a:r>
                <a:rPr lang="en-US" sz="1400" b="1" dirty="0" err="1">
                  <a:solidFill>
                    <a:schemeClr val="bg1"/>
                  </a:solidFill>
                </a:rPr>
                <a:t>dalam</a:t>
              </a:r>
              <a:r>
                <a:rPr lang="en-US" sz="1400" b="1" dirty="0">
                  <a:solidFill>
                    <a:schemeClr val="bg1"/>
                  </a:solidFill>
                </a:rPr>
                <a:t> </a:t>
              </a:r>
              <a:r>
                <a:rPr lang="en-US" sz="1400" b="1" dirty="0" err="1">
                  <a:solidFill>
                    <a:schemeClr val="bg1"/>
                  </a:solidFill>
                </a:rPr>
                <a:t>pendidikan</a:t>
              </a:r>
              <a:r>
                <a:rPr lang="en-US" sz="1400" b="1" dirty="0">
                  <a:solidFill>
                    <a:schemeClr val="bg1"/>
                  </a:solidFill>
                </a:rPr>
                <a:t> </a:t>
              </a:r>
              <a:r>
                <a:rPr lang="en-US" sz="1400" b="1" dirty="0" err="1">
                  <a:solidFill>
                    <a:schemeClr val="bg1"/>
                  </a:solidFill>
                </a:rPr>
                <a:t>itu</a:t>
              </a:r>
              <a:r>
                <a:rPr lang="en-US" sz="1400" b="1" dirty="0">
                  <a:solidFill>
                    <a:schemeClr val="bg1"/>
                  </a:solidFill>
                </a:rPr>
                <a:t> </a:t>
              </a:r>
              <a:r>
                <a:rPr lang="en-US" sz="1400" b="1" dirty="0" err="1">
                  <a:solidFill>
                    <a:schemeClr val="bg1"/>
                  </a:solidFill>
                </a:rPr>
                <a:t>sendiri</a:t>
              </a:r>
              <a:r>
                <a:rPr lang="en-US" sz="1400" b="1" dirty="0">
                  <a:solidFill>
                    <a:schemeClr val="bg1"/>
                  </a:solidFill>
                </a:rPr>
                <a:t>. </a:t>
              </a:r>
              <a:r>
                <a:rPr lang="id-ID" sz="1400" b="1" dirty="0">
                  <a:solidFill>
                    <a:schemeClr val="bg1"/>
                  </a:solidFill>
                </a:rPr>
                <a:t>Perempuan </a:t>
              </a:r>
              <a:r>
                <a:rPr lang="en-US" sz="1400" b="1" dirty="0" err="1">
                  <a:solidFill>
                    <a:schemeClr val="bg1"/>
                  </a:solidFill>
                </a:rPr>
                <a:t>berpendidikan</a:t>
              </a:r>
              <a:r>
                <a:rPr lang="en-US" sz="1400" b="1" dirty="0">
                  <a:solidFill>
                    <a:schemeClr val="bg1"/>
                  </a:solidFill>
                </a:rPr>
                <a:t> </a:t>
              </a:r>
              <a:r>
                <a:rPr lang="en-US" sz="1400" b="1" dirty="0" err="1">
                  <a:solidFill>
                    <a:schemeClr val="bg1"/>
                  </a:solidFill>
                </a:rPr>
                <a:t>tinggi</a:t>
              </a:r>
              <a:r>
                <a:rPr lang="en-US" sz="1400" b="1" dirty="0">
                  <a:solidFill>
                    <a:schemeClr val="bg1"/>
                  </a:solidFill>
                </a:rPr>
                <a:t> </a:t>
              </a:r>
              <a:r>
                <a:rPr lang="en-US" sz="1400" b="1" dirty="0" err="1">
                  <a:solidFill>
                    <a:schemeClr val="bg1"/>
                  </a:solidFill>
                </a:rPr>
                <a:t>adalah</a:t>
              </a:r>
              <a:r>
                <a:rPr lang="en-US" sz="1400" b="1" dirty="0">
                  <a:solidFill>
                    <a:schemeClr val="bg1"/>
                  </a:solidFill>
                </a:rPr>
                <a:t> </a:t>
              </a:r>
              <a:r>
                <a:rPr lang="en-US" sz="1400" b="1" dirty="0" err="1">
                  <a:solidFill>
                    <a:schemeClr val="bg1"/>
                  </a:solidFill>
                </a:rPr>
                <a:t>wajar</a:t>
              </a:r>
              <a:r>
                <a:rPr lang="en-US" sz="1400" b="1" dirty="0">
                  <a:solidFill>
                    <a:schemeClr val="bg1"/>
                  </a:solidFill>
                </a:rPr>
                <a:t>, </a:t>
              </a:r>
              <a:r>
                <a:rPr lang="en-US" sz="1400" b="1" dirty="0" err="1">
                  <a:solidFill>
                    <a:schemeClr val="bg1"/>
                  </a:solidFill>
                </a:rPr>
                <a:t>tidak</a:t>
              </a:r>
              <a:r>
                <a:rPr lang="en-US" sz="1400" b="1" dirty="0">
                  <a:solidFill>
                    <a:schemeClr val="bg1"/>
                  </a:solidFill>
                </a:rPr>
                <a:t> </a:t>
              </a:r>
              <a:r>
                <a:rPr lang="en-US" sz="1400" b="1" dirty="0" err="1">
                  <a:solidFill>
                    <a:schemeClr val="bg1"/>
                  </a:solidFill>
                </a:rPr>
                <a:t>ada</a:t>
              </a:r>
              <a:r>
                <a:rPr lang="en-US" sz="1400" b="1" dirty="0">
                  <a:solidFill>
                    <a:schemeClr val="bg1"/>
                  </a:solidFill>
                </a:rPr>
                <a:t> stigma </a:t>
              </a:r>
              <a:r>
                <a:rPr lang="en-US" sz="1400" b="1" dirty="0" err="1">
                  <a:solidFill>
                    <a:schemeClr val="bg1"/>
                  </a:solidFill>
                </a:rPr>
                <a:t>bahwa</a:t>
              </a:r>
              <a:r>
                <a:rPr lang="en-US" sz="1400" b="1" dirty="0">
                  <a:solidFill>
                    <a:schemeClr val="bg1"/>
                  </a:solidFill>
                </a:rPr>
                <a:t> </a:t>
              </a:r>
              <a:r>
                <a:rPr lang="en-US" sz="1400" b="1" dirty="0" err="1">
                  <a:solidFill>
                    <a:schemeClr val="bg1"/>
                  </a:solidFill>
                </a:rPr>
                <a:t>perempuan</a:t>
              </a:r>
              <a:r>
                <a:rPr lang="en-US" sz="1400" b="1" dirty="0">
                  <a:solidFill>
                    <a:schemeClr val="bg1"/>
                  </a:solidFill>
                </a:rPr>
                <a:t> </a:t>
              </a:r>
              <a:r>
                <a:rPr lang="en-US" sz="1400" b="1" dirty="0" err="1">
                  <a:solidFill>
                    <a:schemeClr val="bg1"/>
                  </a:solidFill>
                </a:rPr>
                <a:t>semestinya</a:t>
              </a:r>
              <a:r>
                <a:rPr lang="en-US" sz="1400" b="1" dirty="0">
                  <a:solidFill>
                    <a:schemeClr val="bg1"/>
                  </a:solidFill>
                </a:rPr>
                <a:t> </a:t>
              </a:r>
              <a:r>
                <a:rPr lang="en-US" sz="1400" b="1" dirty="0" err="1">
                  <a:solidFill>
                    <a:schemeClr val="bg1"/>
                  </a:solidFill>
                </a:rPr>
                <a:t>tidak</a:t>
              </a:r>
              <a:r>
                <a:rPr lang="en-US" sz="1400" b="1" dirty="0">
                  <a:solidFill>
                    <a:schemeClr val="bg1"/>
                  </a:solidFill>
                </a:rPr>
                <a:t> </a:t>
              </a:r>
              <a:r>
                <a:rPr lang="en-US" sz="1400" b="1" dirty="0" err="1">
                  <a:solidFill>
                    <a:schemeClr val="bg1"/>
                  </a:solidFill>
                </a:rPr>
                <a:t>perlu</a:t>
              </a:r>
              <a:r>
                <a:rPr lang="en-US" sz="1400" b="1" dirty="0">
                  <a:solidFill>
                    <a:schemeClr val="bg1"/>
                  </a:solidFill>
                </a:rPr>
                <a:t> </a:t>
              </a:r>
              <a:r>
                <a:rPr lang="en-US" sz="1400" b="1" dirty="0" err="1">
                  <a:solidFill>
                    <a:schemeClr val="bg1"/>
                  </a:solidFill>
                </a:rPr>
                <a:t>menempuh</a:t>
              </a:r>
              <a:r>
                <a:rPr lang="en-US" sz="1400" b="1" dirty="0">
                  <a:solidFill>
                    <a:schemeClr val="bg1"/>
                  </a:solidFill>
                </a:rPr>
                <a:t> </a:t>
              </a:r>
              <a:r>
                <a:rPr lang="en-US" sz="1400" b="1" dirty="0" err="1">
                  <a:solidFill>
                    <a:schemeClr val="bg1"/>
                  </a:solidFill>
                </a:rPr>
                <a:t>pendidikan</a:t>
              </a:r>
              <a:r>
                <a:rPr lang="en-US" sz="1400" b="1" dirty="0">
                  <a:solidFill>
                    <a:schemeClr val="bg1"/>
                  </a:solidFill>
                </a:rPr>
                <a:t> </a:t>
              </a:r>
              <a:r>
                <a:rPr lang="en-US" sz="1400" b="1" dirty="0" err="1">
                  <a:solidFill>
                    <a:schemeClr val="bg1"/>
                  </a:solidFill>
                </a:rPr>
                <a:t>terlalu</a:t>
              </a:r>
              <a:r>
                <a:rPr lang="en-US" sz="1400" b="1" dirty="0">
                  <a:solidFill>
                    <a:schemeClr val="bg1"/>
                  </a:solidFill>
                </a:rPr>
                <a:t> </a:t>
              </a:r>
              <a:r>
                <a:rPr lang="en-US" sz="1400" b="1" dirty="0" err="1">
                  <a:solidFill>
                    <a:schemeClr val="bg1"/>
                  </a:solidFill>
                </a:rPr>
                <a:t>tinggi</a:t>
              </a:r>
              <a:r>
                <a:rPr lang="en-US" sz="1400" b="1" dirty="0">
                  <a:solidFill>
                    <a:schemeClr val="bg1"/>
                  </a:solidFill>
                </a:rPr>
                <a:t> </a:t>
              </a:r>
              <a:r>
                <a:rPr lang="en-US" sz="1400" b="1" dirty="0" err="1">
                  <a:solidFill>
                    <a:schemeClr val="bg1"/>
                  </a:solidFill>
                </a:rPr>
                <a:t>hanya</a:t>
              </a:r>
              <a:r>
                <a:rPr lang="en-US" sz="1400" b="1" dirty="0">
                  <a:solidFill>
                    <a:schemeClr val="bg1"/>
                  </a:solidFill>
                </a:rPr>
                <a:t> </a:t>
              </a:r>
              <a:r>
                <a:rPr lang="en-US" sz="1400" b="1" dirty="0" err="1">
                  <a:solidFill>
                    <a:schemeClr val="bg1"/>
                  </a:solidFill>
                </a:rPr>
                <a:t>karena</a:t>
              </a:r>
              <a:r>
                <a:rPr lang="en-US" sz="1400" b="1" dirty="0">
                  <a:solidFill>
                    <a:schemeClr val="bg1"/>
                  </a:solidFill>
                </a:rPr>
                <a:t> </a:t>
              </a:r>
              <a:r>
                <a:rPr lang="en-US" sz="1400" b="1" dirty="0" err="1">
                  <a:solidFill>
                    <a:schemeClr val="bg1"/>
                  </a:solidFill>
                </a:rPr>
                <a:t>dikhawatirkan</a:t>
              </a:r>
              <a:r>
                <a:rPr lang="en-US" sz="1400" b="1" dirty="0">
                  <a:solidFill>
                    <a:schemeClr val="bg1"/>
                  </a:solidFill>
                </a:rPr>
                <a:t> </a:t>
              </a:r>
              <a:r>
                <a:rPr lang="en-US" sz="1400" b="1" dirty="0" err="1">
                  <a:solidFill>
                    <a:schemeClr val="bg1"/>
                  </a:solidFill>
                </a:rPr>
                <a:t>akan</a:t>
              </a:r>
              <a:r>
                <a:rPr lang="en-US" sz="1400" b="1" dirty="0">
                  <a:solidFill>
                    <a:schemeClr val="bg1"/>
                  </a:solidFill>
                </a:rPr>
                <a:t> </a:t>
              </a:r>
              <a:r>
                <a:rPr lang="en-US" sz="1400" b="1" dirty="0" err="1">
                  <a:solidFill>
                    <a:schemeClr val="bg1"/>
                  </a:solidFill>
                </a:rPr>
                <a:t>mendominasi</a:t>
              </a:r>
              <a:r>
                <a:rPr lang="en-US" sz="1400" b="1" dirty="0">
                  <a:solidFill>
                    <a:schemeClr val="bg1"/>
                  </a:solidFill>
                </a:rPr>
                <a:t> </a:t>
              </a:r>
              <a:r>
                <a:rPr lang="en-US" sz="1400" b="1" dirty="0" err="1">
                  <a:solidFill>
                    <a:schemeClr val="bg1"/>
                  </a:solidFill>
                </a:rPr>
                <a:t>laki-laki</a:t>
              </a:r>
              <a:r>
                <a:rPr lang="en-US" sz="1400" b="1" dirty="0">
                  <a:solidFill>
                    <a:schemeClr val="bg1"/>
                  </a:solidFill>
                </a:rPr>
                <a:t> </a:t>
              </a:r>
              <a:r>
                <a:rPr lang="en-US" sz="1400" b="1" dirty="0" err="1">
                  <a:solidFill>
                    <a:schemeClr val="bg1"/>
                  </a:solidFill>
                </a:rPr>
                <a:t>atau</a:t>
              </a:r>
              <a:r>
                <a:rPr lang="en-US" sz="1400" b="1" dirty="0">
                  <a:solidFill>
                    <a:schemeClr val="bg1"/>
                  </a:solidFill>
                </a:rPr>
                <a:t> </a:t>
              </a:r>
              <a:r>
                <a:rPr lang="en-US" sz="1400" b="1" dirty="0" err="1">
                  <a:solidFill>
                    <a:schemeClr val="bg1"/>
                  </a:solidFill>
                </a:rPr>
                <a:t>mengurangi</a:t>
              </a:r>
              <a:r>
                <a:rPr lang="en-US" sz="1400" b="1" dirty="0">
                  <a:solidFill>
                    <a:schemeClr val="bg1"/>
                  </a:solidFill>
                </a:rPr>
                <a:t> </a:t>
              </a:r>
              <a:r>
                <a:rPr lang="en-US" sz="1400" b="1" i="1" dirty="0">
                  <a:solidFill>
                    <a:schemeClr val="bg1"/>
                  </a:solidFill>
                </a:rPr>
                <a:t>respect</a:t>
              </a:r>
              <a:r>
                <a:rPr lang="en-US" sz="1400" b="1" dirty="0">
                  <a:solidFill>
                    <a:schemeClr val="bg1"/>
                  </a:solidFill>
                </a:rPr>
                <a:t> </a:t>
              </a:r>
              <a:r>
                <a:rPr lang="en-US" sz="1400" b="1" dirty="0" err="1">
                  <a:solidFill>
                    <a:schemeClr val="bg1"/>
                  </a:solidFill>
                </a:rPr>
                <a:t>terhadap</a:t>
              </a:r>
              <a:r>
                <a:rPr lang="en-US" sz="1400" b="1" dirty="0">
                  <a:solidFill>
                    <a:schemeClr val="bg1"/>
                  </a:solidFill>
                </a:rPr>
                <a:t> </a:t>
              </a:r>
              <a:r>
                <a:rPr lang="en-US" sz="1400" b="1" dirty="0" err="1">
                  <a:solidFill>
                    <a:schemeClr val="bg1"/>
                  </a:solidFill>
                </a:rPr>
                <a:t>laki-laki</a:t>
              </a:r>
              <a:r>
                <a:rPr lang="en-US" sz="1400" b="1" dirty="0">
                  <a:solidFill>
                    <a:schemeClr val="bg1"/>
                  </a:solidFill>
                </a:rPr>
                <a:t> (</a:t>
              </a:r>
              <a:r>
                <a:rPr lang="en-US" sz="1400" b="1" dirty="0" err="1">
                  <a:solidFill>
                    <a:schemeClr val="bg1"/>
                  </a:solidFill>
                </a:rPr>
                <a:t>dalam</a:t>
              </a:r>
              <a:r>
                <a:rPr lang="en-US" sz="1400" b="1" dirty="0">
                  <a:solidFill>
                    <a:schemeClr val="bg1"/>
                  </a:solidFill>
                </a:rPr>
                <a:t> </a:t>
              </a:r>
              <a:r>
                <a:rPr lang="en-US" sz="1400" b="1" dirty="0" err="1">
                  <a:solidFill>
                    <a:schemeClr val="bg1"/>
                  </a:solidFill>
                </a:rPr>
                <a:t>hal</a:t>
              </a:r>
              <a:r>
                <a:rPr lang="en-US" sz="1400" b="1" dirty="0">
                  <a:solidFill>
                    <a:schemeClr val="bg1"/>
                  </a:solidFill>
                </a:rPr>
                <a:t> </a:t>
              </a:r>
              <a:r>
                <a:rPr lang="en-US" sz="1400" b="1" dirty="0" err="1">
                  <a:solidFill>
                    <a:schemeClr val="bg1"/>
                  </a:solidFill>
                </a:rPr>
                <a:t>ini</a:t>
              </a:r>
              <a:r>
                <a:rPr lang="en-US" sz="1400" b="1" dirty="0">
                  <a:solidFill>
                    <a:schemeClr val="bg1"/>
                  </a:solidFill>
                </a:rPr>
                <a:t> </a:t>
              </a:r>
              <a:r>
                <a:rPr lang="en-US" sz="1400" b="1" dirty="0" err="1">
                  <a:solidFill>
                    <a:schemeClr val="bg1"/>
                  </a:solidFill>
                </a:rPr>
                <a:t>suami</a:t>
              </a:r>
              <a:r>
                <a:rPr lang="en-US" sz="1400" b="1" dirty="0">
                  <a:solidFill>
                    <a:schemeClr val="bg1"/>
                  </a:solidFill>
                </a:rPr>
                <a:t>, </a:t>
              </a:r>
              <a:r>
                <a:rPr lang="en-US" sz="1400" b="1" dirty="0" err="1">
                  <a:solidFill>
                    <a:schemeClr val="bg1"/>
                  </a:solidFill>
                </a:rPr>
                <a:t>bahwa</a:t>
              </a:r>
              <a:r>
                <a:rPr lang="en-US" sz="1400" b="1" dirty="0">
                  <a:solidFill>
                    <a:schemeClr val="bg1"/>
                  </a:solidFill>
                </a:rPr>
                <a:t> </a:t>
              </a:r>
              <a:r>
                <a:rPr lang="en-US" sz="1400" b="1" dirty="0" err="1">
                  <a:solidFill>
                    <a:schemeClr val="bg1"/>
                  </a:solidFill>
                </a:rPr>
                <a:t>perempuan-perempuan</a:t>
              </a:r>
              <a:r>
                <a:rPr lang="en-US" sz="1400" b="1" dirty="0">
                  <a:solidFill>
                    <a:schemeClr val="bg1"/>
                  </a:solidFill>
                </a:rPr>
                <a:t> </a:t>
              </a:r>
              <a:r>
                <a:rPr lang="en-US" sz="1400" b="1" dirty="0" err="1">
                  <a:solidFill>
                    <a:schemeClr val="bg1"/>
                  </a:solidFill>
                </a:rPr>
                <a:t>Banjar</a:t>
              </a:r>
              <a:r>
                <a:rPr lang="en-US" sz="1400" b="1" dirty="0">
                  <a:solidFill>
                    <a:schemeClr val="bg1"/>
                  </a:solidFill>
                </a:rPr>
                <a:t> </a:t>
              </a:r>
              <a:r>
                <a:rPr lang="en-US" sz="1400" b="1" dirty="0" err="1">
                  <a:solidFill>
                    <a:schemeClr val="bg1"/>
                  </a:solidFill>
                </a:rPr>
                <a:t>sudah</a:t>
              </a:r>
              <a:r>
                <a:rPr lang="en-US" sz="1400" b="1" dirty="0">
                  <a:solidFill>
                    <a:schemeClr val="bg1"/>
                  </a:solidFill>
                </a:rPr>
                <a:t> </a:t>
              </a:r>
              <a:r>
                <a:rPr lang="en-US" sz="1400" b="1" dirty="0" err="1">
                  <a:solidFill>
                    <a:schemeClr val="bg1"/>
                  </a:solidFill>
                </a:rPr>
                <a:t>mendapatkan</a:t>
              </a:r>
              <a:r>
                <a:rPr lang="en-US" sz="1400" b="1" dirty="0">
                  <a:solidFill>
                    <a:schemeClr val="bg1"/>
                  </a:solidFill>
                </a:rPr>
                <a:t> </a:t>
              </a:r>
              <a:r>
                <a:rPr lang="en-US" sz="1400" b="1" dirty="0" err="1">
                  <a:solidFill>
                    <a:schemeClr val="bg1"/>
                  </a:solidFill>
                </a:rPr>
                <a:t>kebebasan</a:t>
              </a:r>
              <a:r>
                <a:rPr lang="en-US" sz="1400" b="1" dirty="0">
                  <a:solidFill>
                    <a:schemeClr val="bg1"/>
                  </a:solidFill>
                </a:rPr>
                <a:t> </a:t>
              </a:r>
              <a:r>
                <a:rPr lang="en-US" sz="1400" b="1" dirty="0" err="1">
                  <a:solidFill>
                    <a:schemeClr val="bg1"/>
                  </a:solidFill>
                </a:rPr>
                <a:t>akses</a:t>
              </a:r>
              <a:r>
                <a:rPr lang="en-US" sz="1400" b="1" dirty="0">
                  <a:solidFill>
                    <a:schemeClr val="bg1"/>
                  </a:solidFill>
                </a:rPr>
                <a:t> </a:t>
              </a:r>
              <a:r>
                <a:rPr lang="en-US" sz="1400" b="1" dirty="0" err="1">
                  <a:solidFill>
                    <a:schemeClr val="bg1"/>
                  </a:solidFill>
                </a:rPr>
                <a:t>untuk</a:t>
              </a:r>
              <a:r>
                <a:rPr lang="en-US" sz="1400" b="1" dirty="0">
                  <a:solidFill>
                    <a:schemeClr val="bg1"/>
                  </a:solidFill>
                </a:rPr>
                <a:t> </a:t>
              </a:r>
              <a:r>
                <a:rPr lang="en-US" sz="1400" b="1" dirty="0" err="1">
                  <a:solidFill>
                    <a:schemeClr val="bg1"/>
                  </a:solidFill>
                </a:rPr>
                <a:t>bisa</a:t>
              </a:r>
              <a:r>
                <a:rPr lang="en-US" sz="1400" b="1" dirty="0">
                  <a:solidFill>
                    <a:schemeClr val="bg1"/>
                  </a:solidFill>
                </a:rPr>
                <a:t> </a:t>
              </a:r>
              <a:r>
                <a:rPr lang="en-US" sz="1400" b="1" dirty="0" err="1">
                  <a:solidFill>
                    <a:schemeClr val="bg1"/>
                  </a:solidFill>
                </a:rPr>
                <a:t>mengenyam</a:t>
              </a:r>
              <a:r>
                <a:rPr lang="en-US" sz="1400" b="1" dirty="0">
                  <a:solidFill>
                    <a:schemeClr val="bg1"/>
                  </a:solidFill>
                </a:rPr>
                <a:t> </a:t>
              </a:r>
              <a:r>
                <a:rPr lang="en-US" sz="1400" b="1" dirty="0" err="1">
                  <a:solidFill>
                    <a:schemeClr val="bg1"/>
                  </a:solidFill>
                </a:rPr>
                <a:t>pendidikan</a:t>
              </a:r>
              <a:r>
                <a:rPr lang="en-US" sz="1400" b="1" dirty="0">
                  <a:solidFill>
                    <a:schemeClr val="bg1"/>
                  </a:solidFill>
                </a:rPr>
                <a:t> </a:t>
              </a:r>
              <a:r>
                <a:rPr lang="en-US" sz="1400" b="1" dirty="0" err="1">
                  <a:solidFill>
                    <a:schemeClr val="bg1"/>
                  </a:solidFill>
                </a:rPr>
                <a:t>tinggi</a:t>
              </a:r>
              <a:r>
                <a:rPr lang="en-US" sz="1400" b="1" dirty="0">
                  <a:solidFill>
                    <a:schemeClr val="bg1"/>
                  </a:solidFill>
                </a:rPr>
                <a:t> </a:t>
              </a:r>
              <a:r>
                <a:rPr lang="en-US" sz="1400" b="1" dirty="0" err="1">
                  <a:solidFill>
                    <a:schemeClr val="bg1"/>
                  </a:solidFill>
                </a:rPr>
                <a:t>bahkan</a:t>
              </a:r>
              <a:r>
                <a:rPr lang="en-US" sz="1400" b="1" dirty="0">
                  <a:solidFill>
                    <a:schemeClr val="bg1"/>
                  </a:solidFill>
                </a:rPr>
                <a:t> </a:t>
              </a:r>
              <a:r>
                <a:rPr lang="en-US" sz="1400" b="1" dirty="0" err="1">
                  <a:solidFill>
                    <a:schemeClr val="bg1"/>
                  </a:solidFill>
                </a:rPr>
                <a:t>sampai</a:t>
              </a:r>
              <a:r>
                <a:rPr lang="en-US" sz="1400" b="1" dirty="0">
                  <a:solidFill>
                    <a:schemeClr val="bg1"/>
                  </a:solidFill>
                </a:rPr>
                <a:t> </a:t>
              </a:r>
              <a:r>
                <a:rPr lang="en-US" sz="1400" b="1" dirty="0" err="1">
                  <a:solidFill>
                    <a:schemeClr val="bg1"/>
                  </a:solidFill>
                </a:rPr>
                <a:t>jenjang</a:t>
              </a:r>
              <a:r>
                <a:rPr lang="en-US" sz="1400" b="1" dirty="0">
                  <a:solidFill>
                    <a:schemeClr val="bg1"/>
                  </a:solidFill>
                </a:rPr>
                <a:t> strata 3</a:t>
              </a:r>
            </a:p>
          </p:txBody>
        </p:sp>
      </p:grpSp>
      <p:sp>
        <p:nvSpPr>
          <p:cNvPr id="43" name="Rectangle 42">
            <a:extLst>
              <a:ext uri="{FF2B5EF4-FFF2-40B4-BE49-F238E27FC236}">
                <a16:creationId xmlns="" xmlns:a16="http://schemas.microsoft.com/office/drawing/2014/main" id="{583152CA-A36C-453C-9DC0-59A87F5DA412}"/>
              </a:ext>
            </a:extLst>
          </p:cNvPr>
          <p:cNvSpPr/>
          <p:nvPr/>
        </p:nvSpPr>
        <p:spPr>
          <a:xfrm>
            <a:off x="1739399" y="4138165"/>
            <a:ext cx="3272575" cy="1200329"/>
          </a:xfrm>
          <a:prstGeom prst="rect">
            <a:avLst/>
          </a:prstGeom>
        </p:spPr>
        <p:txBody>
          <a:bodyPr wrap="square">
            <a:spAutoFit/>
          </a:bodyPr>
          <a:lstStyle/>
          <a:p>
            <a:pPr algn="just"/>
            <a:r>
              <a:rPr lang="en-US" sz="1200" b="1" dirty="0" err="1">
                <a:solidFill>
                  <a:schemeClr val="bg1"/>
                </a:solidFill>
              </a:rPr>
              <a:t>Pendidikan</a:t>
            </a:r>
            <a:r>
              <a:rPr lang="en-US" sz="1200" b="1" dirty="0">
                <a:solidFill>
                  <a:schemeClr val="bg1"/>
                </a:solidFill>
              </a:rPr>
              <a:t> </a:t>
            </a:r>
            <a:r>
              <a:rPr lang="en-US" sz="1200" b="1" dirty="0" err="1">
                <a:solidFill>
                  <a:schemeClr val="bg1"/>
                </a:solidFill>
              </a:rPr>
              <a:t>perempuan</a:t>
            </a:r>
            <a:r>
              <a:rPr lang="en-US" sz="1200" b="1" dirty="0">
                <a:solidFill>
                  <a:schemeClr val="bg1"/>
                </a:solidFill>
              </a:rPr>
              <a:t> </a:t>
            </a:r>
            <a:r>
              <a:rPr lang="en-US" sz="1200" b="1" dirty="0" err="1">
                <a:solidFill>
                  <a:schemeClr val="bg1"/>
                </a:solidFill>
              </a:rPr>
              <a:t>ini</a:t>
            </a:r>
            <a:r>
              <a:rPr lang="en-US" sz="1200" b="1" dirty="0">
                <a:solidFill>
                  <a:schemeClr val="bg1"/>
                </a:solidFill>
              </a:rPr>
              <a:t> </a:t>
            </a:r>
            <a:r>
              <a:rPr lang="en-US" sz="1200" b="1" dirty="0" err="1">
                <a:solidFill>
                  <a:schemeClr val="bg1"/>
                </a:solidFill>
              </a:rPr>
              <a:t>lah</a:t>
            </a:r>
            <a:r>
              <a:rPr lang="en-US" sz="1200" b="1" dirty="0">
                <a:solidFill>
                  <a:schemeClr val="bg1"/>
                </a:solidFill>
              </a:rPr>
              <a:t> yang </a:t>
            </a:r>
            <a:r>
              <a:rPr lang="en-US" sz="1200" b="1" dirty="0" err="1" smtClean="0">
                <a:solidFill>
                  <a:schemeClr val="bg1"/>
                </a:solidFill>
              </a:rPr>
              <a:t>berpengaruh</a:t>
            </a:r>
            <a:r>
              <a:rPr lang="en-US" sz="1200" b="1" dirty="0" smtClean="0">
                <a:solidFill>
                  <a:schemeClr val="bg1"/>
                </a:solidFill>
              </a:rPr>
              <a:t> </a:t>
            </a:r>
            <a:r>
              <a:rPr lang="en-US" sz="1200" b="1" dirty="0" err="1">
                <a:solidFill>
                  <a:schemeClr val="bg1"/>
                </a:solidFill>
              </a:rPr>
              <a:t>pada</a:t>
            </a:r>
            <a:r>
              <a:rPr lang="en-US" sz="1200" b="1" dirty="0">
                <a:solidFill>
                  <a:schemeClr val="bg1"/>
                </a:solidFill>
              </a:rPr>
              <a:t> </a:t>
            </a:r>
            <a:r>
              <a:rPr lang="en-US" sz="1200" b="1" dirty="0" err="1">
                <a:solidFill>
                  <a:schemeClr val="bg1"/>
                </a:solidFill>
              </a:rPr>
              <a:t>bagaimana</a:t>
            </a:r>
            <a:r>
              <a:rPr lang="en-US" sz="1200" b="1" dirty="0">
                <a:solidFill>
                  <a:schemeClr val="bg1"/>
                </a:solidFill>
              </a:rPr>
              <a:t> </a:t>
            </a:r>
            <a:r>
              <a:rPr lang="en-US" sz="1200" b="1" dirty="0" err="1">
                <a:solidFill>
                  <a:schemeClr val="bg1"/>
                </a:solidFill>
              </a:rPr>
              <a:t>perempuan</a:t>
            </a:r>
            <a:r>
              <a:rPr lang="en-US" sz="1200" b="1" dirty="0">
                <a:solidFill>
                  <a:schemeClr val="bg1"/>
                </a:solidFill>
              </a:rPr>
              <a:t> </a:t>
            </a:r>
            <a:r>
              <a:rPr lang="en-US" sz="1200" b="1" dirty="0" err="1">
                <a:solidFill>
                  <a:schemeClr val="bg1"/>
                </a:solidFill>
              </a:rPr>
              <a:t>itu</a:t>
            </a:r>
            <a:r>
              <a:rPr lang="en-US" sz="1200" b="1" dirty="0">
                <a:solidFill>
                  <a:schemeClr val="bg1"/>
                </a:solidFill>
              </a:rPr>
              <a:t> </a:t>
            </a:r>
            <a:r>
              <a:rPr lang="en-US" sz="1200" b="1" dirty="0" err="1">
                <a:solidFill>
                  <a:schemeClr val="bg1"/>
                </a:solidFill>
              </a:rPr>
              <a:t>dapat</a:t>
            </a:r>
            <a:r>
              <a:rPr lang="en-US" sz="1200" b="1" dirty="0">
                <a:solidFill>
                  <a:schemeClr val="bg1"/>
                </a:solidFill>
              </a:rPr>
              <a:t> </a:t>
            </a:r>
            <a:r>
              <a:rPr lang="en-US" sz="1200" b="1" dirty="0" err="1">
                <a:solidFill>
                  <a:schemeClr val="bg1"/>
                </a:solidFill>
              </a:rPr>
              <a:t>berperan</a:t>
            </a:r>
            <a:r>
              <a:rPr lang="en-US" sz="1200" b="1" dirty="0">
                <a:solidFill>
                  <a:schemeClr val="bg1"/>
                </a:solidFill>
              </a:rPr>
              <a:t>, </a:t>
            </a:r>
            <a:r>
              <a:rPr lang="en-US" sz="1200" b="1" dirty="0" err="1">
                <a:solidFill>
                  <a:schemeClr val="bg1"/>
                </a:solidFill>
              </a:rPr>
              <a:t>baik</a:t>
            </a:r>
            <a:r>
              <a:rPr lang="en-US" sz="1200" b="1" dirty="0">
                <a:solidFill>
                  <a:schemeClr val="bg1"/>
                </a:solidFill>
              </a:rPr>
              <a:t> </a:t>
            </a:r>
            <a:r>
              <a:rPr lang="en-US" sz="1200" b="1" dirty="0" err="1">
                <a:solidFill>
                  <a:schemeClr val="bg1"/>
                </a:solidFill>
              </a:rPr>
              <a:t>itu</a:t>
            </a:r>
            <a:r>
              <a:rPr lang="en-US" sz="1200" b="1" dirty="0">
                <a:solidFill>
                  <a:schemeClr val="bg1"/>
                </a:solidFill>
              </a:rPr>
              <a:t> </a:t>
            </a:r>
            <a:r>
              <a:rPr lang="en-US" sz="1200" b="1" dirty="0" err="1">
                <a:solidFill>
                  <a:schemeClr val="bg1"/>
                </a:solidFill>
              </a:rPr>
              <a:t>dalam</a:t>
            </a:r>
            <a:r>
              <a:rPr lang="en-US" sz="1200" b="1" dirty="0">
                <a:solidFill>
                  <a:schemeClr val="bg1"/>
                </a:solidFill>
              </a:rPr>
              <a:t> </a:t>
            </a:r>
            <a:r>
              <a:rPr lang="en-US" sz="1200" b="1" dirty="0" err="1">
                <a:solidFill>
                  <a:schemeClr val="bg1"/>
                </a:solidFill>
              </a:rPr>
              <a:t>keluarga</a:t>
            </a:r>
            <a:r>
              <a:rPr lang="en-US" sz="1200" b="1" dirty="0">
                <a:solidFill>
                  <a:schemeClr val="bg1"/>
                </a:solidFill>
              </a:rPr>
              <a:t>, </a:t>
            </a:r>
            <a:r>
              <a:rPr lang="en-US" sz="1200" b="1" dirty="0" err="1">
                <a:solidFill>
                  <a:schemeClr val="bg1"/>
                </a:solidFill>
              </a:rPr>
              <a:t>masyarakat</a:t>
            </a:r>
            <a:r>
              <a:rPr lang="en-US" sz="1200" b="1" dirty="0">
                <a:solidFill>
                  <a:schemeClr val="bg1"/>
                </a:solidFill>
              </a:rPr>
              <a:t>, </a:t>
            </a:r>
            <a:r>
              <a:rPr lang="en-US" sz="1200" b="1" dirty="0" err="1">
                <a:solidFill>
                  <a:schemeClr val="bg1"/>
                </a:solidFill>
              </a:rPr>
              <a:t>ataupun</a:t>
            </a:r>
            <a:r>
              <a:rPr lang="en-US" sz="1200" b="1" dirty="0">
                <a:solidFill>
                  <a:schemeClr val="bg1"/>
                </a:solidFill>
              </a:rPr>
              <a:t> </a:t>
            </a:r>
            <a:r>
              <a:rPr lang="en-US" sz="1200" b="1" dirty="0" err="1">
                <a:solidFill>
                  <a:schemeClr val="bg1"/>
                </a:solidFill>
              </a:rPr>
              <a:t>lingkungan</a:t>
            </a:r>
            <a:r>
              <a:rPr lang="en-US" sz="1200" b="1" dirty="0">
                <a:solidFill>
                  <a:schemeClr val="bg1"/>
                </a:solidFill>
              </a:rPr>
              <a:t> </a:t>
            </a:r>
            <a:r>
              <a:rPr lang="en-US" sz="1200" b="1" dirty="0" err="1">
                <a:solidFill>
                  <a:schemeClr val="bg1"/>
                </a:solidFill>
              </a:rPr>
              <a:t>lainnya</a:t>
            </a:r>
            <a:r>
              <a:rPr lang="en-US" sz="1200" b="1" dirty="0">
                <a:solidFill>
                  <a:schemeClr val="bg1"/>
                </a:solidFill>
              </a:rPr>
              <a:t>. </a:t>
            </a:r>
            <a:r>
              <a:rPr lang="en-US" sz="1200" b="1" dirty="0" err="1">
                <a:solidFill>
                  <a:schemeClr val="bg1"/>
                </a:solidFill>
              </a:rPr>
              <a:t>Perempaun</a:t>
            </a:r>
            <a:r>
              <a:rPr lang="en-US" sz="1200" b="1" dirty="0">
                <a:solidFill>
                  <a:schemeClr val="bg1"/>
                </a:solidFill>
              </a:rPr>
              <a:t> yang </a:t>
            </a:r>
            <a:r>
              <a:rPr lang="en-US" sz="1200" b="1" dirty="0" err="1">
                <a:solidFill>
                  <a:schemeClr val="bg1"/>
                </a:solidFill>
              </a:rPr>
              <a:t>berpendidikan</a:t>
            </a:r>
            <a:r>
              <a:rPr lang="en-US" sz="1200" b="1" dirty="0">
                <a:solidFill>
                  <a:schemeClr val="bg1"/>
                </a:solidFill>
              </a:rPr>
              <a:t> </a:t>
            </a:r>
            <a:r>
              <a:rPr lang="en-US" sz="1200" b="1" dirty="0" err="1">
                <a:solidFill>
                  <a:schemeClr val="bg1"/>
                </a:solidFill>
              </a:rPr>
              <a:t>juga</a:t>
            </a:r>
            <a:r>
              <a:rPr lang="en-US" sz="1200" b="1" dirty="0">
                <a:solidFill>
                  <a:schemeClr val="bg1"/>
                </a:solidFill>
              </a:rPr>
              <a:t> </a:t>
            </a:r>
            <a:r>
              <a:rPr lang="en-US" sz="1200" b="1" dirty="0" err="1">
                <a:solidFill>
                  <a:schemeClr val="bg1"/>
                </a:solidFill>
              </a:rPr>
              <a:t>dapat</a:t>
            </a:r>
            <a:r>
              <a:rPr lang="en-US" sz="1200" b="1" dirty="0">
                <a:solidFill>
                  <a:schemeClr val="bg1"/>
                </a:solidFill>
              </a:rPr>
              <a:t> </a:t>
            </a:r>
            <a:r>
              <a:rPr lang="en-US" sz="1200" b="1" dirty="0" err="1">
                <a:solidFill>
                  <a:schemeClr val="bg1"/>
                </a:solidFill>
              </a:rPr>
              <a:t>membawa</a:t>
            </a:r>
            <a:r>
              <a:rPr lang="en-US" sz="1200" b="1" dirty="0">
                <a:solidFill>
                  <a:schemeClr val="bg1"/>
                </a:solidFill>
              </a:rPr>
              <a:t> </a:t>
            </a:r>
            <a:r>
              <a:rPr lang="en-US" sz="1200" b="1" dirty="0" err="1">
                <a:solidFill>
                  <a:schemeClr val="bg1"/>
                </a:solidFill>
              </a:rPr>
              <a:t>dampak</a:t>
            </a:r>
            <a:r>
              <a:rPr lang="en-US" sz="1200" b="1" dirty="0">
                <a:solidFill>
                  <a:schemeClr val="bg1"/>
                </a:solidFill>
              </a:rPr>
              <a:t> </a:t>
            </a:r>
            <a:r>
              <a:rPr lang="en-US" sz="1200" b="1" dirty="0" err="1">
                <a:solidFill>
                  <a:schemeClr val="bg1"/>
                </a:solidFill>
              </a:rPr>
              <a:t>positif</a:t>
            </a:r>
            <a:r>
              <a:rPr lang="en-US" sz="1200" b="1" dirty="0">
                <a:solidFill>
                  <a:schemeClr val="bg1"/>
                </a:solidFill>
              </a:rPr>
              <a:t> </a:t>
            </a:r>
            <a:r>
              <a:rPr lang="en-US" sz="1200" b="1" dirty="0" err="1">
                <a:solidFill>
                  <a:schemeClr val="bg1"/>
                </a:solidFill>
              </a:rPr>
              <a:t>terhadap</a:t>
            </a:r>
            <a:r>
              <a:rPr lang="en-US" sz="1200" b="1" dirty="0">
                <a:solidFill>
                  <a:schemeClr val="bg1"/>
                </a:solidFill>
              </a:rPr>
              <a:t> </a:t>
            </a:r>
            <a:r>
              <a:rPr lang="en-US" sz="1200" b="1" dirty="0" err="1">
                <a:solidFill>
                  <a:schemeClr val="bg1"/>
                </a:solidFill>
              </a:rPr>
              <a:t>kesejahteraan</a:t>
            </a:r>
            <a:r>
              <a:rPr lang="en-US" sz="1200" b="1" dirty="0">
                <a:solidFill>
                  <a:schemeClr val="bg1"/>
                </a:solidFill>
              </a:rPr>
              <a:t> </a:t>
            </a:r>
            <a:r>
              <a:rPr lang="en-US" sz="1200" b="1" dirty="0" err="1">
                <a:solidFill>
                  <a:schemeClr val="bg1"/>
                </a:solidFill>
              </a:rPr>
              <a:t>keluarganya</a:t>
            </a:r>
            <a:r>
              <a:rPr lang="en-US" sz="1200" b="1" dirty="0">
                <a:solidFill>
                  <a:schemeClr val="bg1"/>
                </a:solidFill>
              </a:rPr>
              <a:t>.</a:t>
            </a:r>
          </a:p>
        </p:txBody>
      </p:sp>
      <p:pic>
        <p:nvPicPr>
          <p:cNvPr id="44" name="Picture 4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485458" y="2858743"/>
            <a:ext cx="1203697" cy="887727"/>
          </a:xfrm>
          <a:prstGeom prst="rect">
            <a:avLst/>
          </a:prstGeom>
        </p:spPr>
      </p:pic>
      <p:pic>
        <p:nvPicPr>
          <p:cNvPr id="46" name="Picture 45"/>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33814"/>
          <a:stretch/>
        </p:blipFill>
        <p:spPr>
          <a:xfrm>
            <a:off x="5601859" y="3986459"/>
            <a:ext cx="1010077" cy="1337063"/>
          </a:xfrm>
          <a:prstGeom prst="rect">
            <a:avLst/>
          </a:prstGeom>
        </p:spPr>
      </p:pic>
    </p:spTree>
    <p:extLst>
      <p:ext uri="{BB962C8B-B14F-4D97-AF65-F5344CB8AC3E}">
        <p14:creationId xmlns:p14="http://schemas.microsoft.com/office/powerpoint/2010/main" val="32177299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กลุ่ม 256">
            <a:extLst>
              <a:ext uri="{FF2B5EF4-FFF2-40B4-BE49-F238E27FC236}">
                <a16:creationId xmlns="" xmlns:a16="http://schemas.microsoft.com/office/drawing/2014/main" id="{47E023C1-C4DA-47D9-BC04-893ABF069973}"/>
              </a:ext>
            </a:extLst>
          </p:cNvPr>
          <p:cNvGrpSpPr/>
          <p:nvPr/>
        </p:nvGrpSpPr>
        <p:grpSpPr>
          <a:xfrm rot="16200000">
            <a:off x="6101581" y="3909764"/>
            <a:ext cx="1333769" cy="1344930"/>
            <a:chOff x="9929508" y="6583760"/>
            <a:chExt cx="2674064" cy="2696441"/>
          </a:xfrm>
          <a:solidFill>
            <a:schemeClr val="accent1"/>
          </a:solidFill>
        </p:grpSpPr>
        <p:sp>
          <p:nvSpPr>
            <p:cNvPr id="12" name="Freeform 8">
              <a:extLst>
                <a:ext uri="{FF2B5EF4-FFF2-40B4-BE49-F238E27FC236}">
                  <a16:creationId xmlns="" xmlns:a16="http://schemas.microsoft.com/office/drawing/2014/main" id="{B8AF5373-C987-47E5-974F-23BE19A3799D}"/>
                </a:ext>
              </a:extLst>
            </p:cNvPr>
            <p:cNvSpPr>
              <a:spLocks/>
            </p:cNvSpPr>
            <p:nvPr/>
          </p:nvSpPr>
          <p:spPr bwMode="auto">
            <a:xfrm>
              <a:off x="9929508" y="6583760"/>
              <a:ext cx="2674064" cy="2696441"/>
            </a:xfrm>
            <a:custGeom>
              <a:avLst/>
              <a:gdLst>
                <a:gd name="T0" fmla="*/ 0 w 120"/>
                <a:gd name="T1" fmla="*/ 121 h 121"/>
                <a:gd name="T2" fmla="*/ 120 w 120"/>
                <a:gd name="T3" fmla="*/ 121 h 121"/>
                <a:gd name="T4" fmla="*/ 120 w 120"/>
                <a:gd name="T5" fmla="*/ 0 h 121"/>
                <a:gd name="T6" fmla="*/ 0 w 120"/>
                <a:gd name="T7" fmla="*/ 121 h 121"/>
              </a:gdLst>
              <a:ahLst/>
              <a:cxnLst>
                <a:cxn ang="0">
                  <a:pos x="T0" y="T1"/>
                </a:cxn>
                <a:cxn ang="0">
                  <a:pos x="T2" y="T3"/>
                </a:cxn>
                <a:cxn ang="0">
                  <a:pos x="T4" y="T5"/>
                </a:cxn>
                <a:cxn ang="0">
                  <a:pos x="T6" y="T7"/>
                </a:cxn>
              </a:cxnLst>
              <a:rect l="0" t="0" r="r" b="b"/>
              <a:pathLst>
                <a:path w="120" h="121">
                  <a:moveTo>
                    <a:pt x="0" y="121"/>
                  </a:moveTo>
                  <a:cubicBezTo>
                    <a:pt x="120" y="121"/>
                    <a:pt x="120" y="121"/>
                    <a:pt x="120" y="121"/>
                  </a:cubicBezTo>
                  <a:cubicBezTo>
                    <a:pt x="120" y="0"/>
                    <a:pt x="120" y="0"/>
                    <a:pt x="120" y="0"/>
                  </a:cubicBezTo>
                  <a:cubicBezTo>
                    <a:pt x="54" y="0"/>
                    <a:pt x="0" y="54"/>
                    <a:pt x="0"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th-TH">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31">
              <a:extLst>
                <a:ext uri="{FF2B5EF4-FFF2-40B4-BE49-F238E27FC236}">
                  <a16:creationId xmlns="" xmlns:a16="http://schemas.microsoft.com/office/drawing/2014/main" id="{259686B7-7C8F-4CA3-8F69-AF8C31AEB0BC}"/>
                </a:ext>
              </a:extLst>
            </p:cNvPr>
            <p:cNvSpPr txBox="1">
              <a:spLocks noChangeArrowheads="1"/>
            </p:cNvSpPr>
            <p:nvPr/>
          </p:nvSpPr>
          <p:spPr bwMode="auto">
            <a:xfrm>
              <a:off x="10333037" y="7772399"/>
              <a:ext cx="2189786" cy="1172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endParaRPr lang="id-ID"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5" name="กลุ่ม 256">
            <a:extLst>
              <a:ext uri="{FF2B5EF4-FFF2-40B4-BE49-F238E27FC236}">
                <a16:creationId xmlns="" xmlns:a16="http://schemas.microsoft.com/office/drawing/2014/main" id="{AF729348-402E-44EF-8447-55D66575A8CD}"/>
              </a:ext>
            </a:extLst>
          </p:cNvPr>
          <p:cNvGrpSpPr/>
          <p:nvPr/>
        </p:nvGrpSpPr>
        <p:grpSpPr>
          <a:xfrm rot="5400000">
            <a:off x="6101580" y="2478958"/>
            <a:ext cx="1333769" cy="1344930"/>
            <a:chOff x="9929508" y="6583760"/>
            <a:chExt cx="2674064" cy="2696441"/>
          </a:xfrm>
          <a:solidFill>
            <a:schemeClr val="accent4"/>
          </a:solidFill>
        </p:grpSpPr>
        <p:sp>
          <p:nvSpPr>
            <p:cNvPr id="16" name="Freeform 8">
              <a:extLst>
                <a:ext uri="{FF2B5EF4-FFF2-40B4-BE49-F238E27FC236}">
                  <a16:creationId xmlns="" xmlns:a16="http://schemas.microsoft.com/office/drawing/2014/main" id="{85CD43F5-3D02-4406-8A0D-7CCAE9A1F600}"/>
                </a:ext>
              </a:extLst>
            </p:cNvPr>
            <p:cNvSpPr>
              <a:spLocks/>
            </p:cNvSpPr>
            <p:nvPr/>
          </p:nvSpPr>
          <p:spPr bwMode="auto">
            <a:xfrm>
              <a:off x="9929508" y="6583760"/>
              <a:ext cx="2674064" cy="2696441"/>
            </a:xfrm>
            <a:custGeom>
              <a:avLst/>
              <a:gdLst>
                <a:gd name="T0" fmla="*/ 0 w 120"/>
                <a:gd name="T1" fmla="*/ 121 h 121"/>
                <a:gd name="T2" fmla="*/ 120 w 120"/>
                <a:gd name="T3" fmla="*/ 121 h 121"/>
                <a:gd name="T4" fmla="*/ 120 w 120"/>
                <a:gd name="T5" fmla="*/ 0 h 121"/>
                <a:gd name="T6" fmla="*/ 0 w 120"/>
                <a:gd name="T7" fmla="*/ 121 h 121"/>
              </a:gdLst>
              <a:ahLst/>
              <a:cxnLst>
                <a:cxn ang="0">
                  <a:pos x="T0" y="T1"/>
                </a:cxn>
                <a:cxn ang="0">
                  <a:pos x="T2" y="T3"/>
                </a:cxn>
                <a:cxn ang="0">
                  <a:pos x="T4" y="T5"/>
                </a:cxn>
                <a:cxn ang="0">
                  <a:pos x="T6" y="T7"/>
                </a:cxn>
              </a:cxnLst>
              <a:rect l="0" t="0" r="r" b="b"/>
              <a:pathLst>
                <a:path w="120" h="121">
                  <a:moveTo>
                    <a:pt x="0" y="121"/>
                  </a:moveTo>
                  <a:cubicBezTo>
                    <a:pt x="120" y="121"/>
                    <a:pt x="120" y="121"/>
                    <a:pt x="120" y="121"/>
                  </a:cubicBezTo>
                  <a:cubicBezTo>
                    <a:pt x="120" y="0"/>
                    <a:pt x="120" y="0"/>
                    <a:pt x="120" y="0"/>
                  </a:cubicBezTo>
                  <a:cubicBezTo>
                    <a:pt x="54" y="0"/>
                    <a:pt x="0" y="54"/>
                    <a:pt x="0"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th-TH">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31">
              <a:extLst>
                <a:ext uri="{FF2B5EF4-FFF2-40B4-BE49-F238E27FC236}">
                  <a16:creationId xmlns="" xmlns:a16="http://schemas.microsoft.com/office/drawing/2014/main" id="{E772D0A1-6F23-4C3A-9839-037E1C162C53}"/>
                </a:ext>
              </a:extLst>
            </p:cNvPr>
            <p:cNvSpPr txBox="1">
              <a:spLocks noChangeArrowheads="1"/>
            </p:cNvSpPr>
            <p:nvPr/>
          </p:nvSpPr>
          <p:spPr bwMode="auto">
            <a:xfrm>
              <a:off x="10333037" y="7772399"/>
              <a:ext cx="2189786" cy="1172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endParaRPr lang="id-ID"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8" name="กลุ่ม 256">
            <a:extLst>
              <a:ext uri="{FF2B5EF4-FFF2-40B4-BE49-F238E27FC236}">
                <a16:creationId xmlns="" xmlns:a16="http://schemas.microsoft.com/office/drawing/2014/main" id="{72FEA20A-2701-47AC-8EB5-008B18148FD7}"/>
              </a:ext>
            </a:extLst>
          </p:cNvPr>
          <p:cNvGrpSpPr/>
          <p:nvPr/>
        </p:nvGrpSpPr>
        <p:grpSpPr>
          <a:xfrm>
            <a:off x="4650508" y="2484538"/>
            <a:ext cx="1333769" cy="1344930"/>
            <a:chOff x="9929508" y="6583760"/>
            <a:chExt cx="2674064" cy="2696441"/>
          </a:xfrm>
          <a:solidFill>
            <a:schemeClr val="accent3"/>
          </a:solidFill>
        </p:grpSpPr>
        <p:sp>
          <p:nvSpPr>
            <p:cNvPr id="19" name="Freeform 8">
              <a:extLst>
                <a:ext uri="{FF2B5EF4-FFF2-40B4-BE49-F238E27FC236}">
                  <a16:creationId xmlns="" xmlns:a16="http://schemas.microsoft.com/office/drawing/2014/main" id="{B049A1B1-AF90-43DC-8550-B5D333A9E702}"/>
                </a:ext>
              </a:extLst>
            </p:cNvPr>
            <p:cNvSpPr>
              <a:spLocks/>
            </p:cNvSpPr>
            <p:nvPr/>
          </p:nvSpPr>
          <p:spPr bwMode="auto">
            <a:xfrm>
              <a:off x="9929508" y="6583760"/>
              <a:ext cx="2674064" cy="2696441"/>
            </a:xfrm>
            <a:custGeom>
              <a:avLst/>
              <a:gdLst>
                <a:gd name="T0" fmla="*/ 0 w 120"/>
                <a:gd name="T1" fmla="*/ 121 h 121"/>
                <a:gd name="T2" fmla="*/ 120 w 120"/>
                <a:gd name="T3" fmla="*/ 121 h 121"/>
                <a:gd name="T4" fmla="*/ 120 w 120"/>
                <a:gd name="T5" fmla="*/ 0 h 121"/>
                <a:gd name="T6" fmla="*/ 0 w 120"/>
                <a:gd name="T7" fmla="*/ 121 h 121"/>
              </a:gdLst>
              <a:ahLst/>
              <a:cxnLst>
                <a:cxn ang="0">
                  <a:pos x="T0" y="T1"/>
                </a:cxn>
                <a:cxn ang="0">
                  <a:pos x="T2" y="T3"/>
                </a:cxn>
                <a:cxn ang="0">
                  <a:pos x="T4" y="T5"/>
                </a:cxn>
                <a:cxn ang="0">
                  <a:pos x="T6" y="T7"/>
                </a:cxn>
              </a:cxnLst>
              <a:rect l="0" t="0" r="r" b="b"/>
              <a:pathLst>
                <a:path w="120" h="121">
                  <a:moveTo>
                    <a:pt x="0" y="121"/>
                  </a:moveTo>
                  <a:cubicBezTo>
                    <a:pt x="120" y="121"/>
                    <a:pt x="120" y="121"/>
                    <a:pt x="120" y="121"/>
                  </a:cubicBezTo>
                  <a:cubicBezTo>
                    <a:pt x="120" y="0"/>
                    <a:pt x="120" y="0"/>
                    <a:pt x="120" y="0"/>
                  </a:cubicBezTo>
                  <a:cubicBezTo>
                    <a:pt x="54" y="0"/>
                    <a:pt x="0" y="54"/>
                    <a:pt x="0"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th-TH">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31">
              <a:extLst>
                <a:ext uri="{FF2B5EF4-FFF2-40B4-BE49-F238E27FC236}">
                  <a16:creationId xmlns="" xmlns:a16="http://schemas.microsoft.com/office/drawing/2014/main" id="{8E1F2511-DFD8-4944-96B6-9D11FA3921CC}"/>
                </a:ext>
              </a:extLst>
            </p:cNvPr>
            <p:cNvSpPr txBox="1">
              <a:spLocks noChangeArrowheads="1"/>
            </p:cNvSpPr>
            <p:nvPr/>
          </p:nvSpPr>
          <p:spPr bwMode="auto">
            <a:xfrm>
              <a:off x="10333037" y="7772399"/>
              <a:ext cx="2189786" cy="1172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endParaRPr lang="id-ID"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21" name="กลุ่ม 256">
            <a:extLst>
              <a:ext uri="{FF2B5EF4-FFF2-40B4-BE49-F238E27FC236}">
                <a16:creationId xmlns="" xmlns:a16="http://schemas.microsoft.com/office/drawing/2014/main" id="{4623A877-1886-4686-AE5C-ABD4595815FF}"/>
              </a:ext>
            </a:extLst>
          </p:cNvPr>
          <p:cNvGrpSpPr/>
          <p:nvPr/>
        </p:nvGrpSpPr>
        <p:grpSpPr>
          <a:xfrm rot="10800000">
            <a:off x="4652541" y="3934525"/>
            <a:ext cx="1333769" cy="1344930"/>
            <a:chOff x="9929508" y="6583760"/>
            <a:chExt cx="2674064" cy="2696441"/>
          </a:xfrm>
          <a:solidFill>
            <a:schemeClr val="accent2"/>
          </a:solidFill>
        </p:grpSpPr>
        <p:sp>
          <p:nvSpPr>
            <p:cNvPr id="22" name="Freeform 8">
              <a:extLst>
                <a:ext uri="{FF2B5EF4-FFF2-40B4-BE49-F238E27FC236}">
                  <a16:creationId xmlns="" xmlns:a16="http://schemas.microsoft.com/office/drawing/2014/main" id="{2760A437-D34C-4C99-84EE-DA7DEC67830D}"/>
                </a:ext>
              </a:extLst>
            </p:cNvPr>
            <p:cNvSpPr>
              <a:spLocks/>
            </p:cNvSpPr>
            <p:nvPr/>
          </p:nvSpPr>
          <p:spPr bwMode="auto">
            <a:xfrm>
              <a:off x="9929508" y="6583760"/>
              <a:ext cx="2674064" cy="2696441"/>
            </a:xfrm>
            <a:custGeom>
              <a:avLst/>
              <a:gdLst>
                <a:gd name="T0" fmla="*/ 0 w 120"/>
                <a:gd name="T1" fmla="*/ 121 h 121"/>
                <a:gd name="T2" fmla="*/ 120 w 120"/>
                <a:gd name="T3" fmla="*/ 121 h 121"/>
                <a:gd name="T4" fmla="*/ 120 w 120"/>
                <a:gd name="T5" fmla="*/ 0 h 121"/>
                <a:gd name="T6" fmla="*/ 0 w 120"/>
                <a:gd name="T7" fmla="*/ 121 h 121"/>
              </a:gdLst>
              <a:ahLst/>
              <a:cxnLst>
                <a:cxn ang="0">
                  <a:pos x="T0" y="T1"/>
                </a:cxn>
                <a:cxn ang="0">
                  <a:pos x="T2" y="T3"/>
                </a:cxn>
                <a:cxn ang="0">
                  <a:pos x="T4" y="T5"/>
                </a:cxn>
                <a:cxn ang="0">
                  <a:pos x="T6" y="T7"/>
                </a:cxn>
              </a:cxnLst>
              <a:rect l="0" t="0" r="r" b="b"/>
              <a:pathLst>
                <a:path w="120" h="121">
                  <a:moveTo>
                    <a:pt x="0" y="121"/>
                  </a:moveTo>
                  <a:cubicBezTo>
                    <a:pt x="120" y="121"/>
                    <a:pt x="120" y="121"/>
                    <a:pt x="120" y="121"/>
                  </a:cubicBezTo>
                  <a:cubicBezTo>
                    <a:pt x="120" y="0"/>
                    <a:pt x="120" y="0"/>
                    <a:pt x="120" y="0"/>
                  </a:cubicBezTo>
                  <a:cubicBezTo>
                    <a:pt x="54" y="0"/>
                    <a:pt x="0" y="54"/>
                    <a:pt x="0"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th-TH">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31">
              <a:extLst>
                <a:ext uri="{FF2B5EF4-FFF2-40B4-BE49-F238E27FC236}">
                  <a16:creationId xmlns="" xmlns:a16="http://schemas.microsoft.com/office/drawing/2014/main" id="{70C02B98-2441-4B1F-9C4B-382895988892}"/>
                </a:ext>
              </a:extLst>
            </p:cNvPr>
            <p:cNvSpPr txBox="1">
              <a:spLocks noChangeArrowheads="1"/>
            </p:cNvSpPr>
            <p:nvPr/>
          </p:nvSpPr>
          <p:spPr bwMode="auto">
            <a:xfrm>
              <a:off x="10333037" y="7772399"/>
              <a:ext cx="2189786" cy="1172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endParaRPr lang="id-ID"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8" name="TextBox 27">
            <a:extLst>
              <a:ext uri="{FF2B5EF4-FFF2-40B4-BE49-F238E27FC236}">
                <a16:creationId xmlns="" xmlns:a16="http://schemas.microsoft.com/office/drawing/2014/main" id="{30087906-D27A-4151-89A3-0DB0D9CC179F}"/>
              </a:ext>
            </a:extLst>
          </p:cNvPr>
          <p:cNvSpPr txBox="1"/>
          <p:nvPr/>
        </p:nvSpPr>
        <p:spPr>
          <a:xfrm>
            <a:off x="9337730" y="3738315"/>
            <a:ext cx="1727528" cy="338554"/>
          </a:xfrm>
          <a:prstGeom prst="rect">
            <a:avLst/>
          </a:prstGeom>
          <a:noFill/>
        </p:spPr>
        <p:txBody>
          <a:bodyPr wrap="square" rtlCol="0">
            <a:spAutoFit/>
          </a:bodyPr>
          <a:lstStyle/>
          <a:p>
            <a:pPr algn="ctr"/>
            <a:r>
              <a:rPr lang="en-US" sz="1600" b="1" spc="300" dirty="0">
                <a:solidFill>
                  <a:schemeClr val="bg1"/>
                </a:solidFill>
                <a:latin typeface="Segoe UI" panose="020B0502040204020203" pitchFamily="34" charset="0"/>
                <a:ea typeface="Segoe UI" panose="020B0502040204020203" pitchFamily="34" charset="0"/>
                <a:cs typeface="Segoe UI" panose="020B0502040204020203" pitchFamily="34" charset="0"/>
              </a:rPr>
              <a:t>FINISH</a:t>
            </a:r>
          </a:p>
        </p:txBody>
      </p:sp>
      <p:sp>
        <p:nvSpPr>
          <p:cNvPr id="30" name="Rectangle 29">
            <a:extLst>
              <a:ext uri="{FF2B5EF4-FFF2-40B4-BE49-F238E27FC236}">
                <a16:creationId xmlns="" xmlns:a16="http://schemas.microsoft.com/office/drawing/2014/main" id="{616EE961-6472-40BF-AFD6-3B28FA1CF777}"/>
              </a:ext>
            </a:extLst>
          </p:cNvPr>
          <p:cNvSpPr/>
          <p:nvPr/>
        </p:nvSpPr>
        <p:spPr>
          <a:xfrm>
            <a:off x="9514261" y="4112000"/>
            <a:ext cx="1415617" cy="16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a:extLst>
              <a:ext uri="{FF2B5EF4-FFF2-40B4-BE49-F238E27FC236}">
                <a16:creationId xmlns="" xmlns:a16="http://schemas.microsoft.com/office/drawing/2014/main" id="{9E3A7A7C-04DB-4074-BE8E-170E2FAA6AF1}"/>
              </a:ext>
            </a:extLst>
          </p:cNvPr>
          <p:cNvSpPr txBox="1"/>
          <p:nvPr/>
        </p:nvSpPr>
        <p:spPr>
          <a:xfrm>
            <a:off x="941227" y="2301200"/>
            <a:ext cx="3451838" cy="3046988"/>
          </a:xfrm>
          <a:prstGeom prst="rect">
            <a:avLst/>
          </a:prstGeom>
          <a:noFill/>
        </p:spPr>
        <p:txBody>
          <a:bodyPr wrap="square" rtlCol="0">
            <a:spAutoFit/>
          </a:bodyPr>
          <a:lstStyle/>
          <a:p>
            <a:pPr algn="just"/>
            <a:r>
              <a:rPr lang="en-US" sz="1200" b="1" dirty="0" err="1">
                <a:solidFill>
                  <a:srgbClr val="92D050"/>
                </a:solidFill>
              </a:rPr>
              <a:t>Fenomena</a:t>
            </a:r>
            <a:r>
              <a:rPr lang="en-US" sz="1200" b="1" dirty="0">
                <a:solidFill>
                  <a:srgbClr val="92D050"/>
                </a:solidFill>
              </a:rPr>
              <a:t> </a:t>
            </a:r>
            <a:r>
              <a:rPr lang="en-US" sz="1200" b="1" dirty="0" err="1">
                <a:solidFill>
                  <a:srgbClr val="92D050"/>
                </a:solidFill>
              </a:rPr>
              <a:t>perempuan</a:t>
            </a:r>
            <a:r>
              <a:rPr lang="en-US" sz="1200" b="1" dirty="0">
                <a:solidFill>
                  <a:srgbClr val="92D050"/>
                </a:solidFill>
              </a:rPr>
              <a:t> </a:t>
            </a:r>
            <a:r>
              <a:rPr lang="en-US" sz="1200" b="1" dirty="0" err="1">
                <a:solidFill>
                  <a:srgbClr val="92D050"/>
                </a:solidFill>
              </a:rPr>
              <a:t>bekerja</a:t>
            </a:r>
            <a:r>
              <a:rPr lang="en-US" sz="1200" b="1" dirty="0">
                <a:solidFill>
                  <a:srgbClr val="92D050"/>
                </a:solidFill>
              </a:rPr>
              <a:t> </a:t>
            </a:r>
            <a:r>
              <a:rPr lang="en-US" sz="1200" b="1" dirty="0" err="1">
                <a:solidFill>
                  <a:srgbClr val="92D050"/>
                </a:solidFill>
              </a:rPr>
              <a:t>bukanlah</a:t>
            </a:r>
            <a:r>
              <a:rPr lang="en-US" sz="1200" b="1" dirty="0">
                <a:solidFill>
                  <a:srgbClr val="92D050"/>
                </a:solidFill>
              </a:rPr>
              <a:t> </a:t>
            </a:r>
            <a:r>
              <a:rPr lang="en-US" sz="1200" b="1" dirty="0" err="1">
                <a:solidFill>
                  <a:srgbClr val="92D050"/>
                </a:solidFill>
              </a:rPr>
              <a:t>sesuatu</a:t>
            </a:r>
            <a:r>
              <a:rPr lang="en-US" sz="1200" b="1" dirty="0">
                <a:solidFill>
                  <a:srgbClr val="92D050"/>
                </a:solidFill>
              </a:rPr>
              <a:t> yang </a:t>
            </a:r>
            <a:r>
              <a:rPr lang="en-US" sz="1200" b="1" dirty="0" err="1">
                <a:solidFill>
                  <a:srgbClr val="92D050"/>
                </a:solidFill>
              </a:rPr>
              <a:t>baru</a:t>
            </a:r>
            <a:r>
              <a:rPr lang="en-US" sz="1200" b="1" dirty="0">
                <a:solidFill>
                  <a:srgbClr val="92D050"/>
                </a:solidFill>
              </a:rPr>
              <a:t> </a:t>
            </a:r>
            <a:r>
              <a:rPr lang="en-US" sz="1200" b="1" dirty="0" err="1">
                <a:solidFill>
                  <a:srgbClr val="92D050"/>
                </a:solidFill>
              </a:rPr>
              <a:t>dalam</a:t>
            </a:r>
            <a:r>
              <a:rPr lang="en-US" sz="1200" b="1" dirty="0">
                <a:solidFill>
                  <a:srgbClr val="92D050"/>
                </a:solidFill>
              </a:rPr>
              <a:t> </a:t>
            </a:r>
            <a:r>
              <a:rPr lang="en-US" sz="1200" b="1" dirty="0" err="1">
                <a:solidFill>
                  <a:srgbClr val="92D050"/>
                </a:solidFill>
              </a:rPr>
              <a:t>kehidupan</a:t>
            </a:r>
            <a:r>
              <a:rPr lang="en-US" sz="1200" b="1" dirty="0">
                <a:solidFill>
                  <a:srgbClr val="92D050"/>
                </a:solidFill>
              </a:rPr>
              <a:t> </a:t>
            </a:r>
            <a:r>
              <a:rPr lang="en-US" sz="1200" b="1" dirty="0" err="1">
                <a:solidFill>
                  <a:srgbClr val="92D050"/>
                </a:solidFill>
              </a:rPr>
              <a:t>masyarakat</a:t>
            </a:r>
            <a:r>
              <a:rPr lang="en-US" sz="1200" b="1" dirty="0">
                <a:solidFill>
                  <a:srgbClr val="92D050"/>
                </a:solidFill>
              </a:rPr>
              <a:t> </a:t>
            </a:r>
            <a:r>
              <a:rPr lang="en-US" sz="1200" b="1" dirty="0" err="1">
                <a:solidFill>
                  <a:srgbClr val="92D050"/>
                </a:solidFill>
              </a:rPr>
              <a:t>suku</a:t>
            </a:r>
            <a:r>
              <a:rPr lang="en-US" sz="1200" b="1" dirty="0">
                <a:solidFill>
                  <a:srgbClr val="92D050"/>
                </a:solidFill>
              </a:rPr>
              <a:t> </a:t>
            </a:r>
            <a:r>
              <a:rPr lang="en-US" sz="1200" b="1" dirty="0" err="1">
                <a:solidFill>
                  <a:srgbClr val="92D050"/>
                </a:solidFill>
              </a:rPr>
              <a:t>Banjar</a:t>
            </a:r>
            <a:r>
              <a:rPr lang="en-US" sz="1200" b="1" dirty="0">
                <a:solidFill>
                  <a:srgbClr val="92D050"/>
                </a:solidFill>
              </a:rPr>
              <a:t>. </a:t>
            </a:r>
            <a:r>
              <a:rPr lang="en-US" sz="1200" b="1" dirty="0" smtClean="0">
                <a:solidFill>
                  <a:srgbClr val="92D050"/>
                </a:solidFill>
              </a:rPr>
              <a:t> </a:t>
            </a:r>
            <a:r>
              <a:rPr lang="en-US" sz="1200" b="1" dirty="0" err="1" smtClean="0">
                <a:solidFill>
                  <a:srgbClr val="92D050"/>
                </a:solidFill>
              </a:rPr>
              <a:t>Keikutsertaan</a:t>
            </a:r>
            <a:r>
              <a:rPr lang="en-US" sz="1200" b="1" dirty="0" smtClean="0">
                <a:solidFill>
                  <a:srgbClr val="92D050"/>
                </a:solidFill>
              </a:rPr>
              <a:t> </a:t>
            </a:r>
            <a:r>
              <a:rPr lang="en-US" sz="1200" b="1" dirty="0" err="1">
                <a:solidFill>
                  <a:srgbClr val="92D050"/>
                </a:solidFill>
              </a:rPr>
              <a:t>perempuan</a:t>
            </a:r>
            <a:r>
              <a:rPr lang="en-US" sz="1200" b="1" dirty="0">
                <a:solidFill>
                  <a:srgbClr val="92D050"/>
                </a:solidFill>
              </a:rPr>
              <a:t> </a:t>
            </a:r>
            <a:r>
              <a:rPr lang="en-US" sz="1200" b="1" dirty="0" err="1">
                <a:solidFill>
                  <a:srgbClr val="92D050"/>
                </a:solidFill>
              </a:rPr>
              <a:t>bekerja</a:t>
            </a:r>
            <a:r>
              <a:rPr lang="en-US" sz="1200" b="1" dirty="0">
                <a:solidFill>
                  <a:srgbClr val="92D050"/>
                </a:solidFill>
              </a:rPr>
              <a:t> </a:t>
            </a:r>
            <a:r>
              <a:rPr lang="en-US" sz="1200" b="1" dirty="0" err="1">
                <a:solidFill>
                  <a:srgbClr val="92D050"/>
                </a:solidFill>
              </a:rPr>
              <a:t>dalam</a:t>
            </a:r>
            <a:r>
              <a:rPr lang="en-US" sz="1200" b="1" dirty="0">
                <a:solidFill>
                  <a:srgbClr val="92D050"/>
                </a:solidFill>
              </a:rPr>
              <a:t> </a:t>
            </a:r>
            <a:r>
              <a:rPr lang="en-US" sz="1200" b="1" dirty="0" err="1">
                <a:solidFill>
                  <a:srgbClr val="92D050"/>
                </a:solidFill>
              </a:rPr>
              <a:t>bidang</a:t>
            </a:r>
            <a:r>
              <a:rPr lang="en-US" sz="1200" b="1" dirty="0">
                <a:solidFill>
                  <a:srgbClr val="92D050"/>
                </a:solidFill>
              </a:rPr>
              <a:t> </a:t>
            </a:r>
            <a:r>
              <a:rPr lang="en-US" sz="1200" b="1" dirty="0" err="1">
                <a:solidFill>
                  <a:srgbClr val="92D050"/>
                </a:solidFill>
              </a:rPr>
              <a:t>ekonomi</a:t>
            </a:r>
            <a:r>
              <a:rPr lang="en-US" sz="1200" b="1" dirty="0">
                <a:solidFill>
                  <a:srgbClr val="92D050"/>
                </a:solidFill>
              </a:rPr>
              <a:t> </a:t>
            </a:r>
            <a:r>
              <a:rPr lang="en-US" sz="1200" b="1" dirty="0" err="1">
                <a:solidFill>
                  <a:srgbClr val="92D050"/>
                </a:solidFill>
              </a:rPr>
              <a:t>merupakan</a:t>
            </a:r>
            <a:r>
              <a:rPr lang="en-US" sz="1200" b="1" dirty="0">
                <a:solidFill>
                  <a:srgbClr val="92D050"/>
                </a:solidFill>
              </a:rPr>
              <a:t> </a:t>
            </a:r>
            <a:r>
              <a:rPr lang="en-US" sz="1200" b="1" dirty="0" err="1">
                <a:solidFill>
                  <a:srgbClr val="92D050"/>
                </a:solidFill>
              </a:rPr>
              <a:t>salah</a:t>
            </a:r>
            <a:r>
              <a:rPr lang="en-US" sz="1200" b="1" dirty="0">
                <a:solidFill>
                  <a:srgbClr val="92D050"/>
                </a:solidFill>
              </a:rPr>
              <a:t> </a:t>
            </a:r>
            <a:r>
              <a:rPr lang="en-US" sz="1200" b="1" dirty="0" err="1">
                <a:solidFill>
                  <a:srgbClr val="92D050"/>
                </a:solidFill>
              </a:rPr>
              <a:t>satu</a:t>
            </a:r>
            <a:r>
              <a:rPr lang="en-US" sz="1200" b="1" dirty="0">
                <a:solidFill>
                  <a:srgbClr val="92D050"/>
                </a:solidFill>
              </a:rPr>
              <a:t> </a:t>
            </a:r>
            <a:r>
              <a:rPr lang="en-US" sz="1200" b="1" dirty="0" err="1">
                <a:solidFill>
                  <a:srgbClr val="92D050"/>
                </a:solidFill>
              </a:rPr>
              <a:t>faktor</a:t>
            </a:r>
            <a:r>
              <a:rPr lang="en-US" sz="1200" b="1" dirty="0">
                <a:solidFill>
                  <a:srgbClr val="92D050"/>
                </a:solidFill>
              </a:rPr>
              <a:t> yang </a:t>
            </a:r>
            <a:r>
              <a:rPr lang="en-US" sz="1200" b="1" dirty="0" err="1">
                <a:solidFill>
                  <a:srgbClr val="92D050"/>
                </a:solidFill>
              </a:rPr>
              <a:t>berperan</a:t>
            </a:r>
            <a:r>
              <a:rPr lang="en-US" sz="1200" b="1" dirty="0">
                <a:solidFill>
                  <a:srgbClr val="92D050"/>
                </a:solidFill>
              </a:rPr>
              <a:t> </a:t>
            </a:r>
            <a:r>
              <a:rPr lang="en-US" sz="1200" b="1" dirty="0" err="1">
                <a:solidFill>
                  <a:srgbClr val="92D050"/>
                </a:solidFill>
              </a:rPr>
              <a:t>penting</a:t>
            </a:r>
            <a:r>
              <a:rPr lang="en-US" sz="1200" b="1" dirty="0">
                <a:solidFill>
                  <a:srgbClr val="92D050"/>
                </a:solidFill>
              </a:rPr>
              <a:t> </a:t>
            </a:r>
            <a:r>
              <a:rPr lang="en-US" sz="1200" b="1" dirty="0" err="1">
                <a:solidFill>
                  <a:srgbClr val="92D050"/>
                </a:solidFill>
              </a:rPr>
              <a:t>terhadap</a:t>
            </a:r>
            <a:r>
              <a:rPr lang="en-US" sz="1200" b="1" dirty="0">
                <a:solidFill>
                  <a:srgbClr val="92D050"/>
                </a:solidFill>
              </a:rPr>
              <a:t> </a:t>
            </a:r>
            <a:r>
              <a:rPr lang="en-US" sz="1200" b="1" dirty="0" err="1">
                <a:solidFill>
                  <a:srgbClr val="92D050"/>
                </a:solidFill>
              </a:rPr>
              <a:t>peningkatan</a:t>
            </a:r>
            <a:r>
              <a:rPr lang="en-US" sz="1200" b="1" dirty="0">
                <a:solidFill>
                  <a:srgbClr val="92D050"/>
                </a:solidFill>
              </a:rPr>
              <a:t> </a:t>
            </a:r>
            <a:r>
              <a:rPr lang="en-US" sz="1200" b="1" dirty="0" err="1">
                <a:solidFill>
                  <a:srgbClr val="92D050"/>
                </a:solidFill>
              </a:rPr>
              <a:t>kesejahteraan</a:t>
            </a:r>
            <a:r>
              <a:rPr lang="en-US" sz="1200" b="1" dirty="0">
                <a:solidFill>
                  <a:srgbClr val="92D050"/>
                </a:solidFill>
              </a:rPr>
              <a:t> </a:t>
            </a:r>
            <a:r>
              <a:rPr lang="en-US" sz="1200" b="1" dirty="0" err="1">
                <a:solidFill>
                  <a:srgbClr val="92D050"/>
                </a:solidFill>
              </a:rPr>
              <a:t>penduduk</a:t>
            </a:r>
            <a:r>
              <a:rPr lang="en-US" sz="1200" b="1" dirty="0">
                <a:solidFill>
                  <a:srgbClr val="92D050"/>
                </a:solidFill>
              </a:rPr>
              <a:t> </a:t>
            </a:r>
            <a:r>
              <a:rPr lang="en-US" sz="1200" b="1" dirty="0" err="1">
                <a:solidFill>
                  <a:srgbClr val="92D050"/>
                </a:solidFill>
              </a:rPr>
              <a:t>suku</a:t>
            </a:r>
            <a:r>
              <a:rPr lang="en-US" sz="1200" b="1" dirty="0">
                <a:solidFill>
                  <a:srgbClr val="92D050"/>
                </a:solidFill>
              </a:rPr>
              <a:t> </a:t>
            </a:r>
            <a:r>
              <a:rPr lang="en-US" sz="1200" b="1" dirty="0" err="1">
                <a:solidFill>
                  <a:srgbClr val="92D050"/>
                </a:solidFill>
              </a:rPr>
              <a:t>Banjar</a:t>
            </a:r>
            <a:r>
              <a:rPr lang="en-US" sz="1200" b="1" dirty="0">
                <a:solidFill>
                  <a:srgbClr val="92D050"/>
                </a:solidFill>
              </a:rPr>
              <a:t>. </a:t>
            </a:r>
            <a:endParaRPr lang="en-US" sz="1200" b="1" dirty="0" smtClean="0">
              <a:solidFill>
                <a:srgbClr val="92D050"/>
              </a:solidFill>
            </a:endParaRPr>
          </a:p>
          <a:p>
            <a:pPr algn="just"/>
            <a:endParaRPr lang="en-US" sz="1200" b="1" dirty="0">
              <a:solidFill>
                <a:srgbClr val="92D050"/>
              </a:solidFill>
            </a:endParaRPr>
          </a:p>
          <a:p>
            <a:pPr algn="just"/>
            <a:r>
              <a:rPr lang="en-US" sz="1200" b="1" dirty="0" err="1" smtClean="0">
                <a:solidFill>
                  <a:srgbClr val="92D050"/>
                </a:solidFill>
              </a:rPr>
              <a:t>Pada</a:t>
            </a:r>
            <a:r>
              <a:rPr lang="en-US" sz="1200" b="1" dirty="0" smtClean="0">
                <a:solidFill>
                  <a:srgbClr val="92D050"/>
                </a:solidFill>
              </a:rPr>
              <a:t> </a:t>
            </a:r>
            <a:r>
              <a:rPr lang="en-US" sz="1200" b="1" dirty="0" err="1">
                <a:solidFill>
                  <a:srgbClr val="92D050"/>
                </a:solidFill>
              </a:rPr>
              <a:t>dasarnya</a:t>
            </a:r>
            <a:r>
              <a:rPr lang="en-US" sz="1200" b="1" dirty="0">
                <a:solidFill>
                  <a:srgbClr val="92D050"/>
                </a:solidFill>
              </a:rPr>
              <a:t>, </a:t>
            </a:r>
            <a:r>
              <a:rPr lang="en-US" sz="1200" b="1" dirty="0" err="1">
                <a:solidFill>
                  <a:srgbClr val="92D050"/>
                </a:solidFill>
              </a:rPr>
              <a:t>dalam</a:t>
            </a:r>
            <a:r>
              <a:rPr lang="en-US" sz="1200" b="1" dirty="0">
                <a:solidFill>
                  <a:srgbClr val="92D050"/>
                </a:solidFill>
              </a:rPr>
              <a:t> agama Islam </a:t>
            </a:r>
            <a:r>
              <a:rPr lang="en-US" sz="1200" b="1" dirty="0" err="1">
                <a:solidFill>
                  <a:srgbClr val="92D050"/>
                </a:solidFill>
              </a:rPr>
              <a:t>sendiri</a:t>
            </a:r>
            <a:r>
              <a:rPr lang="en-US" sz="1200" b="1" dirty="0">
                <a:solidFill>
                  <a:srgbClr val="92D050"/>
                </a:solidFill>
              </a:rPr>
              <a:t>, </a:t>
            </a:r>
            <a:r>
              <a:rPr lang="en-US" sz="1200" b="1" dirty="0" err="1">
                <a:solidFill>
                  <a:srgbClr val="92D050"/>
                </a:solidFill>
              </a:rPr>
              <a:t>semua</a:t>
            </a:r>
            <a:r>
              <a:rPr lang="en-US" sz="1200" b="1" dirty="0">
                <a:solidFill>
                  <a:srgbClr val="92D050"/>
                </a:solidFill>
              </a:rPr>
              <a:t> </a:t>
            </a:r>
            <a:r>
              <a:rPr lang="en-US" sz="1200" b="1" dirty="0" err="1">
                <a:solidFill>
                  <a:srgbClr val="92D050"/>
                </a:solidFill>
              </a:rPr>
              <a:t>manusia</a:t>
            </a:r>
            <a:r>
              <a:rPr lang="en-US" sz="1200" b="1" dirty="0">
                <a:solidFill>
                  <a:srgbClr val="92D050"/>
                </a:solidFill>
              </a:rPr>
              <a:t> </a:t>
            </a:r>
            <a:r>
              <a:rPr lang="en-US" sz="1200" b="1" dirty="0" err="1">
                <a:solidFill>
                  <a:srgbClr val="92D050"/>
                </a:solidFill>
              </a:rPr>
              <a:t>baik</a:t>
            </a:r>
            <a:r>
              <a:rPr lang="en-US" sz="1200" b="1" dirty="0">
                <a:solidFill>
                  <a:srgbClr val="92D050"/>
                </a:solidFill>
              </a:rPr>
              <a:t> </a:t>
            </a:r>
            <a:r>
              <a:rPr lang="en-US" sz="1200" b="1" dirty="0" err="1">
                <a:solidFill>
                  <a:srgbClr val="92D050"/>
                </a:solidFill>
              </a:rPr>
              <a:t>laki-laki</a:t>
            </a:r>
            <a:r>
              <a:rPr lang="en-US" sz="1200" b="1" dirty="0">
                <a:solidFill>
                  <a:srgbClr val="92D050"/>
                </a:solidFill>
              </a:rPr>
              <a:t> </a:t>
            </a:r>
            <a:r>
              <a:rPr lang="en-US" sz="1200" b="1" dirty="0" err="1">
                <a:solidFill>
                  <a:srgbClr val="92D050"/>
                </a:solidFill>
              </a:rPr>
              <a:t>maupun</a:t>
            </a:r>
            <a:r>
              <a:rPr lang="en-US" sz="1200" b="1" dirty="0">
                <a:solidFill>
                  <a:srgbClr val="92D050"/>
                </a:solidFill>
              </a:rPr>
              <a:t> </a:t>
            </a:r>
            <a:r>
              <a:rPr lang="en-US" sz="1200" b="1" dirty="0" err="1">
                <a:solidFill>
                  <a:srgbClr val="92D050"/>
                </a:solidFill>
              </a:rPr>
              <a:t>perempuan</a:t>
            </a:r>
            <a:r>
              <a:rPr lang="en-US" sz="1200" b="1" dirty="0">
                <a:solidFill>
                  <a:srgbClr val="92D050"/>
                </a:solidFill>
              </a:rPr>
              <a:t>, </a:t>
            </a:r>
            <a:r>
              <a:rPr lang="en-US" sz="1200" b="1" dirty="0" err="1">
                <a:solidFill>
                  <a:srgbClr val="92D050"/>
                </a:solidFill>
              </a:rPr>
              <a:t>kedudukannya</a:t>
            </a:r>
            <a:r>
              <a:rPr lang="en-US" sz="1200" b="1" dirty="0">
                <a:solidFill>
                  <a:srgbClr val="92D050"/>
                </a:solidFill>
              </a:rPr>
              <a:t> </a:t>
            </a:r>
            <a:r>
              <a:rPr lang="en-US" sz="1200" b="1" dirty="0" err="1">
                <a:solidFill>
                  <a:srgbClr val="92D050"/>
                </a:solidFill>
              </a:rPr>
              <a:t>sejajar</a:t>
            </a:r>
            <a:r>
              <a:rPr lang="en-US" sz="1200" b="1" dirty="0">
                <a:solidFill>
                  <a:srgbClr val="92D050"/>
                </a:solidFill>
              </a:rPr>
              <a:t>. </a:t>
            </a:r>
            <a:r>
              <a:rPr lang="en-US" sz="1200" b="1" dirty="0" err="1">
                <a:solidFill>
                  <a:srgbClr val="92D050"/>
                </a:solidFill>
              </a:rPr>
              <a:t>Demikian</a:t>
            </a:r>
            <a:r>
              <a:rPr lang="en-US" sz="1200" b="1" dirty="0">
                <a:solidFill>
                  <a:srgbClr val="92D050"/>
                </a:solidFill>
              </a:rPr>
              <a:t> pula </a:t>
            </a:r>
            <a:r>
              <a:rPr lang="en-US" sz="1200" b="1" dirty="0" err="1">
                <a:solidFill>
                  <a:srgbClr val="92D050"/>
                </a:solidFill>
              </a:rPr>
              <a:t>dalam</a:t>
            </a:r>
            <a:r>
              <a:rPr lang="en-US" sz="1200" b="1" dirty="0">
                <a:solidFill>
                  <a:srgbClr val="92D050"/>
                </a:solidFill>
              </a:rPr>
              <a:t> </a:t>
            </a:r>
            <a:r>
              <a:rPr lang="en-US" sz="1200" b="1" dirty="0" err="1">
                <a:solidFill>
                  <a:srgbClr val="92D050"/>
                </a:solidFill>
              </a:rPr>
              <a:t>hal</a:t>
            </a:r>
            <a:r>
              <a:rPr lang="en-US" sz="1200" b="1" dirty="0">
                <a:solidFill>
                  <a:srgbClr val="92D050"/>
                </a:solidFill>
              </a:rPr>
              <a:t> </a:t>
            </a:r>
            <a:r>
              <a:rPr lang="en-US" sz="1200" b="1" dirty="0" err="1">
                <a:solidFill>
                  <a:srgbClr val="92D050"/>
                </a:solidFill>
              </a:rPr>
              <a:t>pekerjaan</a:t>
            </a:r>
            <a:r>
              <a:rPr lang="id-ID" sz="1200" b="1" dirty="0">
                <a:solidFill>
                  <a:srgbClr val="92D050"/>
                </a:solidFill>
              </a:rPr>
              <a:t>, </a:t>
            </a:r>
            <a:r>
              <a:rPr lang="en-US" sz="1200" b="1" dirty="0">
                <a:solidFill>
                  <a:srgbClr val="92D050"/>
                </a:solidFill>
              </a:rPr>
              <a:t>Islam </a:t>
            </a:r>
            <a:r>
              <a:rPr lang="en-US" sz="1200" b="1" dirty="0" err="1">
                <a:solidFill>
                  <a:srgbClr val="92D050"/>
                </a:solidFill>
              </a:rPr>
              <a:t>tidak</a:t>
            </a:r>
            <a:r>
              <a:rPr lang="en-US" sz="1200" b="1" dirty="0">
                <a:solidFill>
                  <a:srgbClr val="92D050"/>
                </a:solidFill>
              </a:rPr>
              <a:t> </a:t>
            </a:r>
            <a:r>
              <a:rPr lang="en-US" sz="1200" b="1" dirty="0" err="1">
                <a:solidFill>
                  <a:srgbClr val="92D050"/>
                </a:solidFill>
              </a:rPr>
              <a:t>membedakan</a:t>
            </a:r>
            <a:r>
              <a:rPr lang="en-US" sz="1200" b="1" dirty="0">
                <a:solidFill>
                  <a:srgbClr val="92D050"/>
                </a:solidFill>
              </a:rPr>
              <a:t> </a:t>
            </a:r>
            <a:r>
              <a:rPr lang="en-US" sz="1200" b="1" dirty="0" err="1">
                <a:solidFill>
                  <a:srgbClr val="92D050"/>
                </a:solidFill>
              </a:rPr>
              <a:t>antara</a:t>
            </a:r>
            <a:r>
              <a:rPr lang="en-US" sz="1200" b="1" dirty="0">
                <a:solidFill>
                  <a:srgbClr val="92D050"/>
                </a:solidFill>
              </a:rPr>
              <a:t> </a:t>
            </a:r>
            <a:r>
              <a:rPr lang="en-US" sz="1200" b="1" dirty="0" err="1">
                <a:solidFill>
                  <a:srgbClr val="92D050"/>
                </a:solidFill>
              </a:rPr>
              <a:t>pekerjaan</a:t>
            </a:r>
            <a:r>
              <a:rPr lang="en-US" sz="1200" b="1" dirty="0">
                <a:solidFill>
                  <a:srgbClr val="92D050"/>
                </a:solidFill>
              </a:rPr>
              <a:t> </a:t>
            </a:r>
            <a:r>
              <a:rPr lang="en-US" sz="1200" b="1" dirty="0" err="1">
                <a:solidFill>
                  <a:srgbClr val="92D050"/>
                </a:solidFill>
              </a:rPr>
              <a:t>atau</a:t>
            </a:r>
            <a:r>
              <a:rPr lang="en-US" sz="1200" b="1" dirty="0">
                <a:solidFill>
                  <a:srgbClr val="92D050"/>
                </a:solidFill>
              </a:rPr>
              <a:t> </a:t>
            </a:r>
            <a:r>
              <a:rPr lang="en-US" sz="1200" b="1" dirty="0" err="1">
                <a:solidFill>
                  <a:srgbClr val="92D050"/>
                </a:solidFill>
              </a:rPr>
              <a:t>amal</a:t>
            </a:r>
            <a:r>
              <a:rPr lang="en-US" sz="1200" b="1" dirty="0">
                <a:solidFill>
                  <a:srgbClr val="92D050"/>
                </a:solidFill>
              </a:rPr>
              <a:t> </a:t>
            </a:r>
            <a:r>
              <a:rPr lang="en-US" sz="1200" b="1" dirty="0" err="1">
                <a:solidFill>
                  <a:srgbClr val="92D050"/>
                </a:solidFill>
              </a:rPr>
              <a:t>shaleh</a:t>
            </a:r>
            <a:r>
              <a:rPr lang="en-US" sz="1200" b="1" dirty="0">
                <a:solidFill>
                  <a:srgbClr val="92D050"/>
                </a:solidFill>
              </a:rPr>
              <a:t> yang </a:t>
            </a:r>
            <a:r>
              <a:rPr lang="en-US" sz="1200" b="1" dirty="0" err="1">
                <a:solidFill>
                  <a:srgbClr val="92D050"/>
                </a:solidFill>
              </a:rPr>
              <a:t>dilakukan</a:t>
            </a:r>
            <a:r>
              <a:rPr lang="en-US" sz="1200" b="1" dirty="0">
                <a:solidFill>
                  <a:srgbClr val="92D050"/>
                </a:solidFill>
              </a:rPr>
              <a:t> </a:t>
            </a:r>
            <a:r>
              <a:rPr lang="en-US" sz="1200" b="1" dirty="0" err="1">
                <a:solidFill>
                  <a:srgbClr val="92D050"/>
                </a:solidFill>
              </a:rPr>
              <a:t>baik</a:t>
            </a:r>
            <a:r>
              <a:rPr lang="en-US" sz="1200" b="1" dirty="0">
                <a:solidFill>
                  <a:srgbClr val="92D050"/>
                </a:solidFill>
              </a:rPr>
              <a:t> </a:t>
            </a:r>
            <a:r>
              <a:rPr lang="en-US" sz="1200" b="1" dirty="0" err="1">
                <a:solidFill>
                  <a:srgbClr val="92D050"/>
                </a:solidFill>
              </a:rPr>
              <a:t>oleh</a:t>
            </a:r>
            <a:r>
              <a:rPr lang="en-US" sz="1200" b="1" dirty="0">
                <a:solidFill>
                  <a:srgbClr val="92D050"/>
                </a:solidFill>
              </a:rPr>
              <a:t> </a:t>
            </a:r>
            <a:r>
              <a:rPr lang="en-US" sz="1200" b="1" dirty="0" err="1">
                <a:solidFill>
                  <a:srgbClr val="92D050"/>
                </a:solidFill>
              </a:rPr>
              <a:t>laki-laki</a:t>
            </a:r>
            <a:r>
              <a:rPr lang="en-US" sz="1200" b="1" dirty="0">
                <a:solidFill>
                  <a:srgbClr val="92D050"/>
                </a:solidFill>
              </a:rPr>
              <a:t> </a:t>
            </a:r>
            <a:r>
              <a:rPr lang="en-US" sz="1200" b="1" dirty="0" err="1">
                <a:solidFill>
                  <a:srgbClr val="92D050"/>
                </a:solidFill>
              </a:rPr>
              <a:t>atau</a:t>
            </a:r>
            <a:r>
              <a:rPr lang="en-US" sz="1200" b="1" dirty="0">
                <a:solidFill>
                  <a:srgbClr val="92D050"/>
                </a:solidFill>
              </a:rPr>
              <a:t> </a:t>
            </a:r>
            <a:r>
              <a:rPr lang="en-US" sz="1200" b="1" dirty="0" err="1">
                <a:solidFill>
                  <a:srgbClr val="92D050"/>
                </a:solidFill>
              </a:rPr>
              <a:t>perempuan</a:t>
            </a:r>
            <a:r>
              <a:rPr lang="en-US" sz="1200" b="1" dirty="0">
                <a:solidFill>
                  <a:srgbClr val="92D050"/>
                </a:solidFill>
              </a:rPr>
              <a:t> </a:t>
            </a:r>
            <a:r>
              <a:rPr lang="en-US" sz="1200" b="1" dirty="0" err="1">
                <a:solidFill>
                  <a:srgbClr val="92D050"/>
                </a:solidFill>
              </a:rPr>
              <a:t>asalkan</a:t>
            </a:r>
            <a:r>
              <a:rPr lang="en-US" sz="1200" b="1" dirty="0">
                <a:solidFill>
                  <a:srgbClr val="92D050"/>
                </a:solidFill>
              </a:rPr>
              <a:t> </a:t>
            </a:r>
            <a:r>
              <a:rPr lang="en-US" sz="1200" b="1" dirty="0" err="1">
                <a:solidFill>
                  <a:srgbClr val="92D050"/>
                </a:solidFill>
              </a:rPr>
              <a:t>tentunya</a:t>
            </a:r>
            <a:r>
              <a:rPr lang="en-US" sz="1200" b="1" dirty="0">
                <a:solidFill>
                  <a:srgbClr val="92D050"/>
                </a:solidFill>
              </a:rPr>
              <a:t> </a:t>
            </a:r>
            <a:r>
              <a:rPr lang="en-US" sz="1200" b="1" dirty="0" err="1">
                <a:solidFill>
                  <a:srgbClr val="92D050"/>
                </a:solidFill>
              </a:rPr>
              <a:t>harus</a:t>
            </a:r>
            <a:r>
              <a:rPr lang="en-US" sz="1200" b="1" dirty="0">
                <a:solidFill>
                  <a:srgbClr val="92D050"/>
                </a:solidFill>
              </a:rPr>
              <a:t> </a:t>
            </a:r>
            <a:r>
              <a:rPr lang="en-US" sz="1200" b="1" dirty="0" err="1">
                <a:solidFill>
                  <a:srgbClr val="92D050"/>
                </a:solidFill>
              </a:rPr>
              <a:t>dilandasi</a:t>
            </a:r>
            <a:r>
              <a:rPr lang="en-US" sz="1200" b="1" dirty="0">
                <a:solidFill>
                  <a:srgbClr val="92D050"/>
                </a:solidFill>
              </a:rPr>
              <a:t> </a:t>
            </a:r>
            <a:r>
              <a:rPr lang="en-US" sz="1200" b="1" dirty="0" err="1">
                <a:solidFill>
                  <a:srgbClr val="92D050"/>
                </a:solidFill>
              </a:rPr>
              <a:t>iman</a:t>
            </a:r>
            <a:r>
              <a:rPr lang="en-US" sz="1200" b="1" dirty="0">
                <a:solidFill>
                  <a:srgbClr val="92D050"/>
                </a:solidFill>
              </a:rPr>
              <a:t> </a:t>
            </a:r>
            <a:r>
              <a:rPr lang="en-US" sz="1200" b="1" dirty="0" err="1">
                <a:solidFill>
                  <a:srgbClr val="92D050"/>
                </a:solidFill>
              </a:rPr>
              <a:t>dan</a:t>
            </a:r>
            <a:r>
              <a:rPr lang="en-US" sz="1200" b="1" dirty="0">
                <a:solidFill>
                  <a:srgbClr val="92D050"/>
                </a:solidFill>
              </a:rPr>
              <a:t> </a:t>
            </a:r>
            <a:r>
              <a:rPr lang="en-US" sz="1200" b="1" dirty="0" err="1">
                <a:solidFill>
                  <a:srgbClr val="92D050"/>
                </a:solidFill>
              </a:rPr>
              <a:t>takwa</a:t>
            </a:r>
            <a:r>
              <a:rPr lang="en-US" sz="1200" b="1" dirty="0">
                <a:solidFill>
                  <a:srgbClr val="92D050"/>
                </a:solidFill>
              </a:rPr>
              <a:t> </a:t>
            </a:r>
            <a:r>
              <a:rPr lang="en-US" sz="1200" b="1" dirty="0" err="1">
                <a:solidFill>
                  <a:srgbClr val="92D050"/>
                </a:solidFill>
              </a:rPr>
              <a:t>kepada</a:t>
            </a:r>
            <a:r>
              <a:rPr lang="en-US" sz="1200" b="1" dirty="0">
                <a:solidFill>
                  <a:srgbClr val="92D050"/>
                </a:solidFill>
              </a:rPr>
              <a:t> Allah </a:t>
            </a:r>
            <a:r>
              <a:rPr lang="en-US" sz="1200" b="1" dirty="0" err="1">
                <a:solidFill>
                  <a:srgbClr val="92D050"/>
                </a:solidFill>
              </a:rPr>
              <a:t>Swt</a:t>
            </a:r>
            <a:r>
              <a:rPr lang="en-US" sz="1200" b="1" dirty="0">
                <a:solidFill>
                  <a:srgbClr val="92D050"/>
                </a:solidFill>
              </a:rPr>
              <a:t>, </a:t>
            </a:r>
            <a:r>
              <a:rPr lang="en-US" sz="1200" b="1" dirty="0" err="1">
                <a:solidFill>
                  <a:srgbClr val="92D050"/>
                </a:solidFill>
              </a:rPr>
              <a:t>bahkan</a:t>
            </a:r>
            <a:r>
              <a:rPr lang="en-US" sz="1200" b="1" dirty="0">
                <a:solidFill>
                  <a:srgbClr val="92D050"/>
                </a:solidFill>
              </a:rPr>
              <a:t> Allah SWT </a:t>
            </a:r>
            <a:r>
              <a:rPr lang="en-US" sz="1200" b="1" dirty="0" err="1">
                <a:solidFill>
                  <a:srgbClr val="92D050"/>
                </a:solidFill>
              </a:rPr>
              <a:t>menyebutkan</a:t>
            </a:r>
            <a:r>
              <a:rPr lang="en-US" sz="1200" b="1" dirty="0">
                <a:solidFill>
                  <a:srgbClr val="92D050"/>
                </a:solidFill>
              </a:rPr>
              <a:t> </a:t>
            </a:r>
            <a:r>
              <a:rPr lang="en-US" sz="1200" b="1" dirty="0" err="1">
                <a:solidFill>
                  <a:srgbClr val="92D050"/>
                </a:solidFill>
              </a:rPr>
              <a:t>dalam</a:t>
            </a:r>
            <a:r>
              <a:rPr lang="en-US" sz="1200" b="1" dirty="0">
                <a:solidFill>
                  <a:srgbClr val="92D050"/>
                </a:solidFill>
              </a:rPr>
              <a:t> QS. An-</a:t>
            </a:r>
            <a:r>
              <a:rPr lang="en-US" sz="1200" b="1" dirty="0" err="1">
                <a:solidFill>
                  <a:srgbClr val="92D050"/>
                </a:solidFill>
              </a:rPr>
              <a:t>Nahl</a:t>
            </a:r>
            <a:r>
              <a:rPr lang="en-US" sz="1200" b="1" dirty="0">
                <a:solidFill>
                  <a:srgbClr val="92D050"/>
                </a:solidFill>
              </a:rPr>
              <a:t> </a:t>
            </a:r>
            <a:r>
              <a:rPr lang="en-US" sz="1200" b="1" dirty="0" err="1">
                <a:solidFill>
                  <a:srgbClr val="92D050"/>
                </a:solidFill>
              </a:rPr>
              <a:t>ayat</a:t>
            </a:r>
            <a:r>
              <a:rPr lang="en-US" sz="1200" b="1" dirty="0">
                <a:solidFill>
                  <a:srgbClr val="92D050"/>
                </a:solidFill>
              </a:rPr>
              <a:t> </a:t>
            </a:r>
            <a:r>
              <a:rPr lang="en-US" sz="1200" b="1" dirty="0" smtClean="0">
                <a:solidFill>
                  <a:srgbClr val="92D050"/>
                </a:solidFill>
              </a:rPr>
              <a:t>97</a:t>
            </a:r>
            <a:endParaRPr lang="en-US" sz="1200" b="1" dirty="0">
              <a:solidFill>
                <a:srgbClr val="92D050"/>
              </a:solidFill>
            </a:endParaRPr>
          </a:p>
        </p:txBody>
      </p:sp>
      <p:sp>
        <p:nvSpPr>
          <p:cNvPr id="36" name="TextBox 35">
            <a:extLst>
              <a:ext uri="{FF2B5EF4-FFF2-40B4-BE49-F238E27FC236}">
                <a16:creationId xmlns="" xmlns:a16="http://schemas.microsoft.com/office/drawing/2014/main" id="{D576988A-E362-437B-B25C-BE334CE906E6}"/>
              </a:ext>
            </a:extLst>
          </p:cNvPr>
          <p:cNvSpPr txBox="1"/>
          <p:nvPr/>
        </p:nvSpPr>
        <p:spPr>
          <a:xfrm>
            <a:off x="7866515" y="1563541"/>
            <a:ext cx="3641268" cy="4862833"/>
          </a:xfrm>
          <a:prstGeom prst="rect">
            <a:avLst/>
          </a:prstGeom>
          <a:noFill/>
        </p:spPr>
        <p:txBody>
          <a:bodyPr wrap="square" lIns="182843" tIns="91422" rIns="182843" bIns="91422" rtlCol="0">
            <a:spAutoFit/>
          </a:bodyPr>
          <a:lstStyle/>
          <a:p>
            <a:pPr algn="ctr"/>
            <a:r>
              <a:rPr lang="id-ID" sz="1600" dirty="0" smtClean="0">
                <a:solidFill>
                  <a:srgbClr val="92D050"/>
                </a:solidFill>
              </a:rPr>
              <a:t>Be</a:t>
            </a:r>
            <a:r>
              <a:rPr lang="en-US" sz="1600" dirty="0" err="1" smtClean="0">
                <a:solidFill>
                  <a:srgbClr val="92D050"/>
                </a:solidFill>
              </a:rPr>
              <a:t>rkegiatan</a:t>
            </a:r>
            <a:r>
              <a:rPr lang="en-US" sz="1600" dirty="0" smtClean="0">
                <a:solidFill>
                  <a:srgbClr val="92D050"/>
                </a:solidFill>
              </a:rPr>
              <a:t> </a:t>
            </a:r>
            <a:r>
              <a:rPr lang="en-US" sz="1600" dirty="0" err="1" smtClean="0">
                <a:solidFill>
                  <a:srgbClr val="92D050"/>
                </a:solidFill>
              </a:rPr>
              <a:t>ekonomi</a:t>
            </a:r>
            <a:r>
              <a:rPr lang="en-US" sz="1600" dirty="0" smtClean="0">
                <a:solidFill>
                  <a:srgbClr val="92D050"/>
                </a:solidFill>
              </a:rPr>
              <a:t>,</a:t>
            </a:r>
            <a:r>
              <a:rPr lang="id-ID" sz="1600" dirty="0" smtClean="0">
                <a:solidFill>
                  <a:srgbClr val="92D050"/>
                </a:solidFill>
              </a:rPr>
              <a:t> </a:t>
            </a:r>
            <a:r>
              <a:rPr lang="id-ID" sz="1600" dirty="0">
                <a:solidFill>
                  <a:srgbClr val="92D050"/>
                </a:solidFill>
              </a:rPr>
              <a:t>menurut </a:t>
            </a:r>
            <a:r>
              <a:rPr lang="en-US" sz="1600" dirty="0" err="1" smtClean="0">
                <a:solidFill>
                  <a:srgbClr val="92D050"/>
                </a:solidFill>
              </a:rPr>
              <a:t>perempuan</a:t>
            </a:r>
            <a:r>
              <a:rPr lang="en-US" sz="1600" dirty="0" smtClean="0">
                <a:solidFill>
                  <a:srgbClr val="92D050"/>
                </a:solidFill>
              </a:rPr>
              <a:t> </a:t>
            </a:r>
            <a:r>
              <a:rPr lang="en-US" sz="1600" dirty="0" err="1" smtClean="0">
                <a:solidFill>
                  <a:srgbClr val="92D050"/>
                </a:solidFill>
              </a:rPr>
              <a:t>Banjar</a:t>
            </a:r>
            <a:r>
              <a:rPr lang="id-ID" sz="1600" dirty="0" smtClean="0">
                <a:solidFill>
                  <a:srgbClr val="92D050"/>
                </a:solidFill>
              </a:rPr>
              <a:t>, </a:t>
            </a:r>
            <a:r>
              <a:rPr lang="id-ID" sz="1600" dirty="0">
                <a:solidFill>
                  <a:srgbClr val="92D050"/>
                </a:solidFill>
              </a:rPr>
              <a:t>selain untuk menjadi tambahan materi juga menjadi upaya melestarikan ke-khas-an daerahnya.</a:t>
            </a:r>
            <a:r>
              <a:rPr lang="id-ID" sz="1600" dirty="0" smtClean="0">
                <a:solidFill>
                  <a:srgbClr val="92D050"/>
                </a:solidFill>
              </a:rPr>
              <a:t> </a:t>
            </a:r>
            <a:r>
              <a:rPr lang="id-ID" sz="1600" dirty="0">
                <a:solidFill>
                  <a:srgbClr val="92D050"/>
                </a:solidFill>
              </a:rPr>
              <a:t>Peran perempuan dalam kegiatan ekonomi ini juga didasari kesadaran mereka pentingnya perempuan memiliki kemampuan menghasilkan </a:t>
            </a:r>
            <a:r>
              <a:rPr lang="id-ID" sz="1600" i="1" dirty="0">
                <a:solidFill>
                  <a:srgbClr val="92D050"/>
                </a:solidFill>
              </a:rPr>
              <a:t>income</a:t>
            </a:r>
            <a:r>
              <a:rPr lang="id-ID" sz="1600" dirty="0">
                <a:solidFill>
                  <a:srgbClr val="92D050"/>
                </a:solidFill>
              </a:rPr>
              <a:t>, baik itu untuk memenuhi kebutuhan pribadi ataupun sebagai tambahan bagi ekonomi keluarga. </a:t>
            </a:r>
            <a:r>
              <a:rPr lang="en-US" sz="1600" dirty="0" err="1">
                <a:solidFill>
                  <a:srgbClr val="92D050"/>
                </a:solidFill>
              </a:rPr>
              <a:t>Selain</a:t>
            </a:r>
            <a:r>
              <a:rPr lang="en-US" sz="1600" dirty="0">
                <a:solidFill>
                  <a:srgbClr val="92D050"/>
                </a:solidFill>
              </a:rPr>
              <a:t> </a:t>
            </a:r>
            <a:r>
              <a:rPr lang="en-US" sz="1600" dirty="0" err="1">
                <a:solidFill>
                  <a:srgbClr val="92D050"/>
                </a:solidFill>
              </a:rPr>
              <a:t>itu</a:t>
            </a:r>
            <a:r>
              <a:rPr lang="en-US" sz="1600" dirty="0">
                <a:solidFill>
                  <a:srgbClr val="92D050"/>
                </a:solidFill>
              </a:rPr>
              <a:t>, </a:t>
            </a:r>
            <a:r>
              <a:rPr lang="en-US" sz="1600" dirty="0" smtClean="0">
                <a:solidFill>
                  <a:srgbClr val="92D050"/>
                </a:solidFill>
              </a:rPr>
              <a:t> </a:t>
            </a:r>
            <a:r>
              <a:rPr lang="en-US" sz="1600" dirty="0" err="1" smtClean="0">
                <a:solidFill>
                  <a:srgbClr val="92D050"/>
                </a:solidFill>
              </a:rPr>
              <a:t>dengan</a:t>
            </a:r>
            <a:r>
              <a:rPr lang="en-US" sz="1600" dirty="0" smtClean="0">
                <a:solidFill>
                  <a:srgbClr val="92D050"/>
                </a:solidFill>
              </a:rPr>
              <a:t> </a:t>
            </a:r>
            <a:r>
              <a:rPr lang="en-US" sz="1600" dirty="0" err="1">
                <a:solidFill>
                  <a:srgbClr val="92D050"/>
                </a:solidFill>
              </a:rPr>
              <a:t>kegiatan</a:t>
            </a:r>
            <a:r>
              <a:rPr lang="en-US" sz="1600" dirty="0">
                <a:solidFill>
                  <a:srgbClr val="92D050"/>
                </a:solidFill>
              </a:rPr>
              <a:t> </a:t>
            </a:r>
            <a:r>
              <a:rPr lang="en-US" sz="1600" dirty="0" err="1">
                <a:solidFill>
                  <a:srgbClr val="92D050"/>
                </a:solidFill>
              </a:rPr>
              <a:t>ekonomi</a:t>
            </a:r>
            <a:r>
              <a:rPr lang="en-US" sz="1600" dirty="0">
                <a:solidFill>
                  <a:srgbClr val="92D050"/>
                </a:solidFill>
              </a:rPr>
              <a:t> </a:t>
            </a:r>
            <a:r>
              <a:rPr lang="en-US" sz="1600" dirty="0" err="1">
                <a:solidFill>
                  <a:srgbClr val="92D050"/>
                </a:solidFill>
              </a:rPr>
              <a:t>ini</a:t>
            </a:r>
            <a:r>
              <a:rPr lang="en-US" sz="1600" dirty="0">
                <a:solidFill>
                  <a:srgbClr val="92D050"/>
                </a:solidFill>
              </a:rPr>
              <a:t> </a:t>
            </a:r>
            <a:r>
              <a:rPr lang="en-US" sz="1600" dirty="0" err="1">
                <a:solidFill>
                  <a:srgbClr val="92D050"/>
                </a:solidFill>
              </a:rPr>
              <a:t>juga</a:t>
            </a:r>
            <a:r>
              <a:rPr lang="en-US" sz="1600" dirty="0">
                <a:solidFill>
                  <a:srgbClr val="92D050"/>
                </a:solidFill>
              </a:rPr>
              <a:t> </a:t>
            </a:r>
            <a:r>
              <a:rPr lang="en-US" sz="1600" dirty="0" err="1">
                <a:solidFill>
                  <a:srgbClr val="92D050"/>
                </a:solidFill>
              </a:rPr>
              <a:t>mereka</a:t>
            </a:r>
            <a:r>
              <a:rPr lang="en-US" sz="1600" dirty="0">
                <a:solidFill>
                  <a:srgbClr val="92D050"/>
                </a:solidFill>
              </a:rPr>
              <a:t> </a:t>
            </a:r>
            <a:r>
              <a:rPr lang="en-US" sz="1600" dirty="0" err="1">
                <a:solidFill>
                  <a:srgbClr val="92D050"/>
                </a:solidFill>
              </a:rPr>
              <a:t>merasa</a:t>
            </a:r>
            <a:r>
              <a:rPr lang="en-US" sz="1600" dirty="0">
                <a:solidFill>
                  <a:srgbClr val="92D050"/>
                </a:solidFill>
              </a:rPr>
              <a:t> </a:t>
            </a:r>
            <a:r>
              <a:rPr lang="en-US" sz="1600" dirty="0" err="1">
                <a:solidFill>
                  <a:srgbClr val="92D050"/>
                </a:solidFill>
              </a:rPr>
              <a:t>menjadi</a:t>
            </a:r>
            <a:r>
              <a:rPr lang="en-US" sz="1600" dirty="0">
                <a:solidFill>
                  <a:srgbClr val="92D050"/>
                </a:solidFill>
              </a:rPr>
              <a:t> </a:t>
            </a:r>
            <a:r>
              <a:rPr lang="en-US" sz="1600" dirty="0" err="1">
                <a:solidFill>
                  <a:srgbClr val="92D050"/>
                </a:solidFill>
              </a:rPr>
              <a:t>seperti</a:t>
            </a:r>
            <a:r>
              <a:rPr lang="en-US" sz="1600" dirty="0">
                <a:solidFill>
                  <a:srgbClr val="92D050"/>
                </a:solidFill>
              </a:rPr>
              <a:t> </a:t>
            </a:r>
            <a:r>
              <a:rPr lang="en-US" sz="1600" dirty="0" err="1">
                <a:solidFill>
                  <a:srgbClr val="92D050"/>
                </a:solidFill>
              </a:rPr>
              <a:t>ruang</a:t>
            </a:r>
            <a:r>
              <a:rPr lang="en-US" sz="1600" dirty="0">
                <a:solidFill>
                  <a:srgbClr val="92D050"/>
                </a:solidFill>
              </a:rPr>
              <a:t> </a:t>
            </a:r>
            <a:r>
              <a:rPr lang="en-US" sz="1600" dirty="0" err="1">
                <a:solidFill>
                  <a:srgbClr val="92D050"/>
                </a:solidFill>
              </a:rPr>
              <a:t>ekspresi</a:t>
            </a:r>
            <a:r>
              <a:rPr lang="en-US" sz="1600" dirty="0">
                <a:solidFill>
                  <a:srgbClr val="92D050"/>
                </a:solidFill>
              </a:rPr>
              <a:t> </a:t>
            </a:r>
            <a:r>
              <a:rPr lang="en-US" sz="1600" dirty="0" err="1">
                <a:solidFill>
                  <a:srgbClr val="92D050"/>
                </a:solidFill>
              </a:rPr>
              <a:t>bagi</a:t>
            </a:r>
            <a:r>
              <a:rPr lang="en-US" sz="1600" dirty="0">
                <a:solidFill>
                  <a:srgbClr val="92D050"/>
                </a:solidFill>
              </a:rPr>
              <a:t> </a:t>
            </a:r>
            <a:r>
              <a:rPr lang="en-US" sz="1600" dirty="0" err="1">
                <a:solidFill>
                  <a:srgbClr val="92D050"/>
                </a:solidFill>
              </a:rPr>
              <a:t>mereka</a:t>
            </a:r>
            <a:r>
              <a:rPr lang="en-US" sz="1600" dirty="0">
                <a:solidFill>
                  <a:srgbClr val="92D050"/>
                </a:solidFill>
              </a:rPr>
              <a:t> </a:t>
            </a:r>
            <a:r>
              <a:rPr lang="en-US" sz="1600" dirty="0" err="1">
                <a:solidFill>
                  <a:srgbClr val="92D050"/>
                </a:solidFill>
              </a:rPr>
              <a:t>untuk</a:t>
            </a:r>
            <a:r>
              <a:rPr lang="en-US" sz="1600" dirty="0">
                <a:solidFill>
                  <a:srgbClr val="92D050"/>
                </a:solidFill>
              </a:rPr>
              <a:t> </a:t>
            </a:r>
            <a:r>
              <a:rPr lang="en-US" sz="1600" dirty="0" err="1">
                <a:solidFill>
                  <a:srgbClr val="92D050"/>
                </a:solidFill>
              </a:rPr>
              <a:t>menuangkan</a:t>
            </a:r>
            <a:r>
              <a:rPr lang="en-US" sz="1600" dirty="0">
                <a:solidFill>
                  <a:srgbClr val="92D050"/>
                </a:solidFill>
              </a:rPr>
              <a:t> ide-ide </a:t>
            </a:r>
            <a:r>
              <a:rPr lang="en-US" sz="1600" dirty="0" err="1">
                <a:solidFill>
                  <a:srgbClr val="92D050"/>
                </a:solidFill>
              </a:rPr>
              <a:t>dan</a:t>
            </a:r>
            <a:r>
              <a:rPr lang="en-US" sz="1600" dirty="0">
                <a:solidFill>
                  <a:srgbClr val="92D050"/>
                </a:solidFill>
              </a:rPr>
              <a:t> </a:t>
            </a:r>
            <a:r>
              <a:rPr lang="en-US" sz="1600" dirty="0" err="1">
                <a:solidFill>
                  <a:srgbClr val="92D050"/>
                </a:solidFill>
              </a:rPr>
              <a:t>kreativitas</a:t>
            </a:r>
            <a:r>
              <a:rPr lang="en-US" sz="1600" dirty="0">
                <a:solidFill>
                  <a:srgbClr val="92D050"/>
                </a:solidFill>
              </a:rPr>
              <a:t> </a:t>
            </a:r>
            <a:r>
              <a:rPr lang="en-US" sz="1600" dirty="0" err="1">
                <a:solidFill>
                  <a:srgbClr val="92D050"/>
                </a:solidFill>
              </a:rPr>
              <a:t>mereka</a:t>
            </a:r>
            <a:r>
              <a:rPr lang="en-US" sz="1600" dirty="0">
                <a:solidFill>
                  <a:srgbClr val="92D050"/>
                </a:solidFill>
              </a:rPr>
              <a:t>, </a:t>
            </a:r>
            <a:r>
              <a:rPr lang="en-US" sz="1600" dirty="0" err="1">
                <a:solidFill>
                  <a:srgbClr val="92D050"/>
                </a:solidFill>
              </a:rPr>
              <a:t>juga</a:t>
            </a:r>
            <a:r>
              <a:rPr lang="en-US" sz="1600" dirty="0">
                <a:solidFill>
                  <a:srgbClr val="92D050"/>
                </a:solidFill>
              </a:rPr>
              <a:t> </a:t>
            </a:r>
            <a:r>
              <a:rPr lang="en-US" sz="1600" dirty="0" err="1">
                <a:solidFill>
                  <a:srgbClr val="92D050"/>
                </a:solidFill>
              </a:rPr>
              <a:t>sarana</a:t>
            </a:r>
            <a:r>
              <a:rPr lang="en-US" sz="1600" dirty="0">
                <a:solidFill>
                  <a:srgbClr val="92D050"/>
                </a:solidFill>
              </a:rPr>
              <a:t> </a:t>
            </a:r>
            <a:r>
              <a:rPr lang="en-US" sz="1600" dirty="0" err="1">
                <a:solidFill>
                  <a:srgbClr val="92D050"/>
                </a:solidFill>
              </a:rPr>
              <a:t>membentuk</a:t>
            </a:r>
            <a:r>
              <a:rPr lang="en-US" sz="1600" dirty="0">
                <a:solidFill>
                  <a:srgbClr val="92D050"/>
                </a:solidFill>
              </a:rPr>
              <a:t> </a:t>
            </a:r>
            <a:r>
              <a:rPr lang="en-US" sz="1600" dirty="0" err="1">
                <a:solidFill>
                  <a:srgbClr val="92D050"/>
                </a:solidFill>
              </a:rPr>
              <a:t>hubungan</a:t>
            </a:r>
            <a:r>
              <a:rPr lang="en-US" sz="1600" dirty="0">
                <a:solidFill>
                  <a:srgbClr val="92D050"/>
                </a:solidFill>
              </a:rPr>
              <a:t> social di </a:t>
            </a:r>
            <a:r>
              <a:rPr lang="en-US" sz="1600" dirty="0" err="1">
                <a:solidFill>
                  <a:srgbClr val="92D050"/>
                </a:solidFill>
              </a:rPr>
              <a:t>luar</a:t>
            </a:r>
            <a:r>
              <a:rPr lang="en-US" sz="1600" dirty="0">
                <a:solidFill>
                  <a:srgbClr val="92D050"/>
                </a:solidFill>
              </a:rPr>
              <a:t> </a:t>
            </a:r>
            <a:r>
              <a:rPr lang="en-US" sz="1600" dirty="0" err="1">
                <a:solidFill>
                  <a:srgbClr val="92D050"/>
                </a:solidFill>
              </a:rPr>
              <a:t>lingkup</a:t>
            </a:r>
            <a:r>
              <a:rPr lang="en-US" sz="1600" dirty="0">
                <a:solidFill>
                  <a:srgbClr val="92D050"/>
                </a:solidFill>
              </a:rPr>
              <a:t> </a:t>
            </a:r>
            <a:r>
              <a:rPr lang="en-US" sz="1600" dirty="0" err="1">
                <a:solidFill>
                  <a:srgbClr val="92D050"/>
                </a:solidFill>
              </a:rPr>
              <a:t>ruang</a:t>
            </a:r>
            <a:r>
              <a:rPr lang="en-US" sz="1600" dirty="0">
                <a:solidFill>
                  <a:srgbClr val="92D050"/>
                </a:solidFill>
              </a:rPr>
              <a:t> </a:t>
            </a:r>
            <a:r>
              <a:rPr lang="en-US" sz="1600" dirty="0" err="1">
                <a:solidFill>
                  <a:srgbClr val="92D050"/>
                </a:solidFill>
              </a:rPr>
              <a:t>domestik</a:t>
            </a:r>
            <a:r>
              <a:rPr lang="en-US" sz="1600" dirty="0">
                <a:solidFill>
                  <a:srgbClr val="92D050"/>
                </a:solidFill>
              </a:rPr>
              <a:t>.</a:t>
            </a:r>
          </a:p>
          <a:p>
            <a:pPr algn="ctr"/>
            <a:endParaRPr lang="en-US" sz="1600" dirty="0">
              <a:solidFill>
                <a:srgbClr val="92D050"/>
              </a:solidFill>
            </a:endParaRPr>
          </a:p>
        </p:txBody>
      </p:sp>
      <p:grpSp>
        <p:nvGrpSpPr>
          <p:cNvPr id="31" name="Group 30">
            <a:extLst>
              <a:ext uri="{FF2B5EF4-FFF2-40B4-BE49-F238E27FC236}">
                <a16:creationId xmlns="" xmlns:a16="http://schemas.microsoft.com/office/drawing/2014/main" id="{2DD13742-5447-45F5-8BD7-885B6F4E9B26}"/>
              </a:ext>
            </a:extLst>
          </p:cNvPr>
          <p:cNvGrpSpPr/>
          <p:nvPr/>
        </p:nvGrpSpPr>
        <p:grpSpPr>
          <a:xfrm rot="10800000">
            <a:off x="9723120" y="-589126"/>
            <a:ext cx="2836294" cy="2298484"/>
            <a:chOff x="166657" y="4651093"/>
            <a:chExt cx="2737416" cy="2218355"/>
          </a:xfrm>
        </p:grpSpPr>
        <p:sp>
          <p:nvSpPr>
            <p:cNvPr id="34" name="Diamond 33">
              <a:extLst>
                <a:ext uri="{FF2B5EF4-FFF2-40B4-BE49-F238E27FC236}">
                  <a16:creationId xmlns="" xmlns:a16="http://schemas.microsoft.com/office/drawing/2014/main" id="{6F408285-2B82-4BB9-B959-0CEF73554A48}"/>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Diamond 38">
              <a:extLst>
                <a:ext uri="{FF2B5EF4-FFF2-40B4-BE49-F238E27FC236}">
                  <a16:creationId xmlns="" xmlns:a16="http://schemas.microsoft.com/office/drawing/2014/main" id="{6AE5C353-331D-419D-BD6C-C8E491794743}"/>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Diamond 39">
              <a:extLst>
                <a:ext uri="{FF2B5EF4-FFF2-40B4-BE49-F238E27FC236}">
                  <a16:creationId xmlns="" xmlns:a16="http://schemas.microsoft.com/office/drawing/2014/main" id="{CA4AC951-656A-4A89-92E4-1C1D8435FB26}"/>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Diamond 49">
              <a:extLst>
                <a:ext uri="{FF2B5EF4-FFF2-40B4-BE49-F238E27FC236}">
                  <a16:creationId xmlns="" xmlns:a16="http://schemas.microsoft.com/office/drawing/2014/main" id="{77FFE8CC-CC51-471B-8EBF-FE8C5EEB999B}"/>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Diamond 50">
              <a:extLst>
                <a:ext uri="{FF2B5EF4-FFF2-40B4-BE49-F238E27FC236}">
                  <a16:creationId xmlns="" xmlns:a16="http://schemas.microsoft.com/office/drawing/2014/main" id="{892FE8D3-F310-462E-AD70-DE53F3B5B15B}"/>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Diamond 51">
              <a:extLst>
                <a:ext uri="{FF2B5EF4-FFF2-40B4-BE49-F238E27FC236}">
                  <a16:creationId xmlns="" xmlns:a16="http://schemas.microsoft.com/office/drawing/2014/main" id="{8F159C2A-41DC-4082-8312-780DA0F55E3D}"/>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3" name="TextBox 52">
            <a:extLst>
              <a:ext uri="{FF2B5EF4-FFF2-40B4-BE49-F238E27FC236}">
                <a16:creationId xmlns="" xmlns:a16="http://schemas.microsoft.com/office/drawing/2014/main" id="{C2C1E47B-C421-4935-98E8-1313F8B074F6}"/>
              </a:ext>
            </a:extLst>
          </p:cNvPr>
          <p:cNvSpPr txBox="1"/>
          <p:nvPr/>
        </p:nvSpPr>
        <p:spPr>
          <a:xfrm>
            <a:off x="1778009" y="510103"/>
            <a:ext cx="8636018" cy="646331"/>
          </a:xfrm>
          <a:prstGeom prst="rect">
            <a:avLst/>
          </a:prstGeom>
          <a:noFill/>
        </p:spPr>
        <p:txBody>
          <a:bodyPr wrap="none" rtlCol="0">
            <a:spAutoFit/>
          </a:bodyPr>
          <a:lstStyle/>
          <a:p>
            <a:pPr algn="ctr"/>
            <a:r>
              <a:rPr lang="en-US" sz="3600" i="1" dirty="0" err="1" smtClean="0">
                <a:latin typeface="Segoe UI" panose="020B0502040204020203" pitchFamily="34" charset="0"/>
                <a:cs typeface="Segoe UI" panose="020B0502040204020203" pitchFamily="34" charset="0"/>
              </a:rPr>
              <a:t>Perempuan</a:t>
            </a:r>
            <a:r>
              <a:rPr lang="en-US" sz="3600" i="1" dirty="0" smtClean="0">
                <a:latin typeface="Segoe UI" panose="020B0502040204020203" pitchFamily="34" charset="0"/>
                <a:cs typeface="Segoe UI" panose="020B0502040204020203" pitchFamily="34" charset="0"/>
              </a:rPr>
              <a:t> </a:t>
            </a:r>
            <a:r>
              <a:rPr lang="en-US" sz="3600" i="1" dirty="0" err="1" smtClean="0">
                <a:latin typeface="Segoe UI" panose="020B0502040204020203" pitchFamily="34" charset="0"/>
                <a:cs typeface="Segoe UI" panose="020B0502040204020203" pitchFamily="34" charset="0"/>
              </a:rPr>
              <a:t>Banjar</a:t>
            </a:r>
            <a:r>
              <a:rPr lang="en-US" sz="3600" i="1" dirty="0" smtClean="0">
                <a:latin typeface="Segoe UI" panose="020B0502040204020203" pitchFamily="34" charset="0"/>
                <a:cs typeface="Segoe UI" panose="020B0502040204020203" pitchFamily="34" charset="0"/>
              </a:rPr>
              <a:t> </a:t>
            </a:r>
            <a:r>
              <a:rPr lang="en-US" sz="3600" b="1" i="1" dirty="0" err="1" smtClean="0">
                <a:solidFill>
                  <a:schemeClr val="accent2"/>
                </a:solidFill>
                <a:latin typeface="Segoe UI" panose="020B0502040204020203" pitchFamily="34" charset="0"/>
                <a:cs typeface="Segoe UI" panose="020B0502040204020203" pitchFamily="34" charset="0"/>
              </a:rPr>
              <a:t>dalam</a:t>
            </a:r>
            <a:r>
              <a:rPr lang="en-US" sz="3600" b="1" i="1" dirty="0" smtClean="0">
                <a:solidFill>
                  <a:schemeClr val="accent2"/>
                </a:solidFill>
                <a:latin typeface="Segoe UI" panose="020B0502040204020203" pitchFamily="34" charset="0"/>
                <a:cs typeface="Segoe UI" panose="020B0502040204020203" pitchFamily="34" charset="0"/>
              </a:rPr>
              <a:t> </a:t>
            </a:r>
            <a:r>
              <a:rPr lang="en-US" sz="3600" b="1" i="1" dirty="0" err="1" smtClean="0">
                <a:solidFill>
                  <a:schemeClr val="accent2"/>
                </a:solidFill>
                <a:latin typeface="Segoe UI" panose="020B0502040204020203" pitchFamily="34" charset="0"/>
                <a:cs typeface="Segoe UI" panose="020B0502040204020203" pitchFamily="34" charset="0"/>
              </a:rPr>
              <a:t>Perekonomian</a:t>
            </a:r>
            <a:endParaRPr lang="en-US" sz="3600" b="1" i="1" dirty="0">
              <a:solidFill>
                <a:schemeClr val="accent2"/>
              </a:solidFill>
              <a:latin typeface="Segoe UI" panose="020B0502040204020203" pitchFamily="34" charset="0"/>
              <a:cs typeface="Segoe UI" panose="020B0502040204020203" pitchFamily="34" charset="0"/>
            </a:endParaRPr>
          </a:p>
        </p:txBody>
      </p:sp>
      <p:grpSp>
        <p:nvGrpSpPr>
          <p:cNvPr id="55" name="Group 54">
            <a:extLst>
              <a:ext uri="{FF2B5EF4-FFF2-40B4-BE49-F238E27FC236}">
                <a16:creationId xmlns="" xmlns:a16="http://schemas.microsoft.com/office/drawing/2014/main" id="{7F910365-0D96-4373-BCE8-0A1E15F0EA49}"/>
              </a:ext>
            </a:extLst>
          </p:cNvPr>
          <p:cNvGrpSpPr/>
          <p:nvPr/>
        </p:nvGrpSpPr>
        <p:grpSpPr>
          <a:xfrm>
            <a:off x="-378989" y="5163522"/>
            <a:ext cx="2836294" cy="2298484"/>
            <a:chOff x="166657" y="4651093"/>
            <a:chExt cx="2737416" cy="2218355"/>
          </a:xfrm>
        </p:grpSpPr>
        <p:sp>
          <p:nvSpPr>
            <p:cNvPr id="56" name="Diamond 55">
              <a:extLst>
                <a:ext uri="{FF2B5EF4-FFF2-40B4-BE49-F238E27FC236}">
                  <a16:creationId xmlns="" xmlns:a16="http://schemas.microsoft.com/office/drawing/2014/main" id="{2CB406F2-7FBC-46A9-B036-1E1CA975D981}"/>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Diamond 56">
              <a:extLst>
                <a:ext uri="{FF2B5EF4-FFF2-40B4-BE49-F238E27FC236}">
                  <a16:creationId xmlns="" xmlns:a16="http://schemas.microsoft.com/office/drawing/2014/main" id="{A7347B30-4158-456F-8D72-3C7286E6A2D8}"/>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Diamond 57">
              <a:extLst>
                <a:ext uri="{FF2B5EF4-FFF2-40B4-BE49-F238E27FC236}">
                  <a16:creationId xmlns="" xmlns:a16="http://schemas.microsoft.com/office/drawing/2014/main" id="{1C305703-AC42-45F0-835A-8A336A78AA9E}"/>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Diamond 58">
              <a:extLst>
                <a:ext uri="{FF2B5EF4-FFF2-40B4-BE49-F238E27FC236}">
                  <a16:creationId xmlns="" xmlns:a16="http://schemas.microsoft.com/office/drawing/2014/main" id="{0CA66A20-6CE1-4D8A-85E7-C0B8375B6E1B}"/>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Diamond 59">
              <a:extLst>
                <a:ext uri="{FF2B5EF4-FFF2-40B4-BE49-F238E27FC236}">
                  <a16:creationId xmlns="" xmlns:a16="http://schemas.microsoft.com/office/drawing/2014/main" id="{8C330313-E2C5-4C5D-A1CA-C8CFBA617D23}"/>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Diamond 60">
              <a:extLst>
                <a:ext uri="{FF2B5EF4-FFF2-40B4-BE49-F238E27FC236}">
                  <a16:creationId xmlns="" xmlns:a16="http://schemas.microsoft.com/office/drawing/2014/main" id="{0DC20A7A-7526-4F9C-AC54-D41587429388}"/>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TextBox 1"/>
          <p:cNvSpPr txBox="1"/>
          <p:nvPr/>
        </p:nvSpPr>
        <p:spPr>
          <a:xfrm>
            <a:off x="4814398" y="3110823"/>
            <a:ext cx="2285938" cy="461665"/>
          </a:xfrm>
          <a:prstGeom prst="rect">
            <a:avLst/>
          </a:prstGeom>
          <a:noFill/>
        </p:spPr>
        <p:txBody>
          <a:bodyPr wrap="square" rtlCol="0">
            <a:spAutoFit/>
          </a:bodyPr>
          <a:lstStyle/>
          <a:p>
            <a:r>
              <a:rPr lang="en-US" sz="1200" dirty="0" err="1" smtClean="0">
                <a:solidFill>
                  <a:schemeClr val="bg1"/>
                </a:solidFill>
              </a:rPr>
              <a:t>Kerajinan</a:t>
            </a:r>
            <a:r>
              <a:rPr lang="en-US" sz="1200" dirty="0" smtClean="0">
                <a:solidFill>
                  <a:schemeClr val="bg1"/>
                </a:solidFill>
              </a:rPr>
              <a:t> </a:t>
            </a:r>
            <a:r>
              <a:rPr lang="en-US" sz="1200" dirty="0" err="1" smtClean="0">
                <a:solidFill>
                  <a:schemeClr val="bg1"/>
                </a:solidFill>
              </a:rPr>
              <a:t>tangan</a:t>
            </a:r>
            <a:r>
              <a:rPr lang="en-US" sz="1200" dirty="0" smtClean="0">
                <a:solidFill>
                  <a:schemeClr val="bg1"/>
                </a:solidFill>
              </a:rPr>
              <a:t> </a:t>
            </a:r>
          </a:p>
          <a:p>
            <a:r>
              <a:rPr lang="en-US" sz="1200" dirty="0" err="1" smtClean="0">
                <a:solidFill>
                  <a:schemeClr val="bg1"/>
                </a:solidFill>
              </a:rPr>
              <a:t>Khas</a:t>
            </a:r>
            <a:r>
              <a:rPr lang="en-US" sz="1200" dirty="0" smtClean="0">
                <a:solidFill>
                  <a:schemeClr val="bg1"/>
                </a:solidFill>
              </a:rPr>
              <a:t> </a:t>
            </a:r>
            <a:r>
              <a:rPr lang="en-US" sz="1200" dirty="0" err="1" smtClean="0">
                <a:solidFill>
                  <a:schemeClr val="bg1"/>
                </a:solidFill>
              </a:rPr>
              <a:t>daerah</a:t>
            </a:r>
            <a:r>
              <a:rPr lang="en-US" sz="1200" dirty="0" smtClean="0">
                <a:solidFill>
                  <a:schemeClr val="bg1"/>
                </a:solidFill>
              </a:rPr>
              <a:t> </a:t>
            </a:r>
            <a:endParaRPr lang="en-US" sz="1200" dirty="0">
              <a:solidFill>
                <a:schemeClr val="bg1"/>
              </a:solidFill>
            </a:endParaRPr>
          </a:p>
        </p:txBody>
      </p:sp>
      <p:sp>
        <p:nvSpPr>
          <p:cNvPr id="4" name="TextBox 3"/>
          <p:cNvSpPr txBox="1"/>
          <p:nvPr/>
        </p:nvSpPr>
        <p:spPr>
          <a:xfrm>
            <a:off x="6177426" y="3093838"/>
            <a:ext cx="1182076" cy="523220"/>
          </a:xfrm>
          <a:prstGeom prst="rect">
            <a:avLst/>
          </a:prstGeom>
          <a:noFill/>
        </p:spPr>
        <p:txBody>
          <a:bodyPr wrap="square" rtlCol="0">
            <a:spAutoFit/>
          </a:bodyPr>
          <a:lstStyle/>
          <a:p>
            <a:r>
              <a:rPr lang="en-US" sz="1400" dirty="0" err="1" smtClean="0">
                <a:solidFill>
                  <a:schemeClr val="bg1"/>
                </a:solidFill>
              </a:rPr>
              <a:t>Pangan</a:t>
            </a:r>
            <a:r>
              <a:rPr lang="en-US" sz="1400" dirty="0" smtClean="0">
                <a:solidFill>
                  <a:schemeClr val="bg1"/>
                </a:solidFill>
              </a:rPr>
              <a:t> </a:t>
            </a:r>
            <a:r>
              <a:rPr lang="en-US" sz="1400" dirty="0" err="1" smtClean="0">
                <a:solidFill>
                  <a:schemeClr val="bg1"/>
                </a:solidFill>
              </a:rPr>
              <a:t>Khas</a:t>
            </a:r>
            <a:r>
              <a:rPr lang="en-US" sz="1400" dirty="0" smtClean="0">
                <a:solidFill>
                  <a:schemeClr val="bg1"/>
                </a:solidFill>
              </a:rPr>
              <a:t> </a:t>
            </a:r>
            <a:r>
              <a:rPr lang="en-US" sz="1400" dirty="0" err="1" smtClean="0">
                <a:solidFill>
                  <a:schemeClr val="bg1"/>
                </a:solidFill>
              </a:rPr>
              <a:t>daerah</a:t>
            </a:r>
            <a:endParaRPr lang="en-US" sz="1400" dirty="0">
              <a:solidFill>
                <a:schemeClr val="bg1"/>
              </a:solidFill>
            </a:endParaRPr>
          </a:p>
        </p:txBody>
      </p:sp>
      <p:sp>
        <p:nvSpPr>
          <p:cNvPr id="5" name="TextBox 4"/>
          <p:cNvSpPr txBox="1"/>
          <p:nvPr/>
        </p:nvSpPr>
        <p:spPr>
          <a:xfrm>
            <a:off x="4814398" y="4191505"/>
            <a:ext cx="1587797" cy="338554"/>
          </a:xfrm>
          <a:prstGeom prst="rect">
            <a:avLst/>
          </a:prstGeom>
          <a:noFill/>
        </p:spPr>
        <p:txBody>
          <a:bodyPr wrap="square" rtlCol="0">
            <a:spAutoFit/>
          </a:bodyPr>
          <a:lstStyle/>
          <a:p>
            <a:r>
              <a:rPr lang="en-US" sz="1600" dirty="0" err="1" smtClean="0">
                <a:solidFill>
                  <a:schemeClr val="bg1"/>
                </a:solidFill>
              </a:rPr>
              <a:t>Berdagang</a:t>
            </a:r>
            <a:endParaRPr lang="en-US" sz="1600" dirty="0">
              <a:solidFill>
                <a:schemeClr val="bg1"/>
              </a:solidFill>
            </a:endParaRPr>
          </a:p>
        </p:txBody>
      </p:sp>
      <p:sp>
        <p:nvSpPr>
          <p:cNvPr id="6" name="TextBox 5"/>
          <p:cNvSpPr txBox="1"/>
          <p:nvPr/>
        </p:nvSpPr>
        <p:spPr>
          <a:xfrm>
            <a:off x="6557268" y="4121427"/>
            <a:ext cx="1861409" cy="523220"/>
          </a:xfrm>
          <a:prstGeom prst="rect">
            <a:avLst/>
          </a:prstGeom>
          <a:noFill/>
        </p:spPr>
        <p:txBody>
          <a:bodyPr wrap="square" rtlCol="0">
            <a:spAutoFit/>
          </a:bodyPr>
          <a:lstStyle/>
          <a:p>
            <a:r>
              <a:rPr lang="en-US" sz="1400" dirty="0" smtClean="0">
                <a:solidFill>
                  <a:schemeClr val="bg1"/>
                </a:solidFill>
              </a:rPr>
              <a:t>PNS,</a:t>
            </a:r>
          </a:p>
          <a:p>
            <a:r>
              <a:rPr lang="en-US" sz="1400" dirty="0" err="1" smtClean="0">
                <a:solidFill>
                  <a:schemeClr val="bg1"/>
                </a:solidFill>
              </a:rPr>
              <a:t>dsb</a:t>
            </a:r>
            <a:endParaRPr lang="en-US" sz="1400" dirty="0">
              <a:solidFill>
                <a:schemeClr val="bg1"/>
              </a:solidFill>
            </a:endParaRPr>
          </a:p>
        </p:txBody>
      </p:sp>
      <p:sp>
        <p:nvSpPr>
          <p:cNvPr id="7" name="TextBox 6"/>
          <p:cNvSpPr txBox="1"/>
          <p:nvPr/>
        </p:nvSpPr>
        <p:spPr>
          <a:xfrm>
            <a:off x="5482407" y="5021892"/>
            <a:ext cx="1227184" cy="369332"/>
          </a:xfrm>
          <a:prstGeom prst="rect">
            <a:avLst/>
          </a:prstGeom>
          <a:noFill/>
        </p:spPr>
        <p:txBody>
          <a:bodyPr wrap="square" rtlCol="0">
            <a:spAutoFit/>
          </a:bodyPr>
          <a:lstStyle/>
          <a:p>
            <a:r>
              <a:rPr lang="en-US" b="1" dirty="0" smtClean="0">
                <a:solidFill>
                  <a:srgbClr val="92D050"/>
                </a:solidFill>
              </a:rPr>
              <a:t>Examples</a:t>
            </a:r>
            <a:endParaRPr lang="en-US" b="1" dirty="0">
              <a:solidFill>
                <a:srgbClr val="92D050"/>
              </a:solidFill>
            </a:endParaRPr>
          </a:p>
        </p:txBody>
      </p:sp>
    </p:spTree>
    <p:extLst>
      <p:ext uri="{BB962C8B-B14F-4D97-AF65-F5344CB8AC3E}">
        <p14:creationId xmlns:p14="http://schemas.microsoft.com/office/powerpoint/2010/main" val="190258845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C89CA6F5-2A5A-4407-994B-ECBF0CB33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00" y="1090210"/>
            <a:ext cx="4846956" cy="4407411"/>
          </a:xfrm>
          <a:custGeom>
            <a:avLst/>
            <a:gdLst>
              <a:gd name="connsiteX0" fmla="*/ 0 w 4846956"/>
              <a:gd name="connsiteY0" fmla="*/ 0 h 6076709"/>
              <a:gd name="connsiteX1" fmla="*/ 3590632 w 4846956"/>
              <a:gd name="connsiteY1" fmla="*/ 0 h 6076709"/>
              <a:gd name="connsiteX2" fmla="*/ 4846956 w 4846956"/>
              <a:gd name="connsiteY2" fmla="*/ 1440508 h 6076709"/>
              <a:gd name="connsiteX3" fmla="*/ 4846956 w 4846956"/>
              <a:gd name="connsiteY3" fmla="*/ 6076709 h 6076709"/>
              <a:gd name="connsiteX4" fmla="*/ 0 w 4846956"/>
              <a:gd name="connsiteY4" fmla="*/ 6076709 h 6076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956" h="6076709">
                <a:moveTo>
                  <a:pt x="0" y="0"/>
                </a:moveTo>
                <a:lnTo>
                  <a:pt x="3590632" y="0"/>
                </a:lnTo>
                <a:cubicBezTo>
                  <a:pt x="4284480" y="0"/>
                  <a:pt x="4846956" y="644938"/>
                  <a:pt x="4846956" y="1440508"/>
                </a:cubicBezTo>
                <a:lnTo>
                  <a:pt x="4846956" y="6076709"/>
                </a:lnTo>
                <a:lnTo>
                  <a:pt x="0" y="6076709"/>
                </a:lnTo>
                <a:close/>
              </a:path>
            </a:pathLst>
          </a:custGeom>
        </p:spPr>
      </p:pic>
      <p:sp>
        <p:nvSpPr>
          <p:cNvPr id="4" name="Rectangle: Rounded Corners 3">
            <a:extLst>
              <a:ext uri="{FF2B5EF4-FFF2-40B4-BE49-F238E27FC236}">
                <a16:creationId xmlns="" xmlns:a16="http://schemas.microsoft.com/office/drawing/2014/main" id="{3B82B174-AB6F-4AD5-A780-624E624CF78D}"/>
              </a:ext>
            </a:extLst>
          </p:cNvPr>
          <p:cNvSpPr/>
          <p:nvPr/>
        </p:nvSpPr>
        <p:spPr>
          <a:xfrm>
            <a:off x="2457305" y="5075936"/>
            <a:ext cx="2463019" cy="1538770"/>
          </a:xfrm>
          <a:prstGeom prst="roundRect">
            <a:avLst/>
          </a:prstGeom>
          <a:solidFill>
            <a:schemeClr val="accent1"/>
          </a:solidFill>
          <a:ln>
            <a:noFill/>
          </a:ln>
          <a:effectLst>
            <a:outerShdw blurRad="9779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 xmlns:a16="http://schemas.microsoft.com/office/drawing/2014/main" id="{8B40D21F-853B-47FE-AA23-9F365090D1CC}"/>
              </a:ext>
            </a:extLst>
          </p:cNvPr>
          <p:cNvSpPr/>
          <p:nvPr/>
        </p:nvSpPr>
        <p:spPr>
          <a:xfrm>
            <a:off x="5102073" y="5092414"/>
            <a:ext cx="2463019" cy="1538770"/>
          </a:xfrm>
          <a:prstGeom prst="roundRect">
            <a:avLst/>
          </a:prstGeom>
          <a:solidFill>
            <a:schemeClr val="accent2"/>
          </a:solidFill>
          <a:ln>
            <a:noFill/>
          </a:ln>
          <a:effectLst>
            <a:outerShdw blurRad="9779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 xmlns:a16="http://schemas.microsoft.com/office/drawing/2014/main" id="{C79BA7CA-BE65-47AE-81AE-B299C41EB47A}"/>
              </a:ext>
            </a:extLst>
          </p:cNvPr>
          <p:cNvSpPr/>
          <p:nvPr/>
        </p:nvSpPr>
        <p:spPr>
          <a:xfrm>
            <a:off x="7746841" y="5067705"/>
            <a:ext cx="2463019" cy="1538770"/>
          </a:xfrm>
          <a:prstGeom prst="roundRect">
            <a:avLst/>
          </a:prstGeom>
          <a:solidFill>
            <a:schemeClr val="accent3"/>
          </a:solidFill>
          <a:ln>
            <a:noFill/>
          </a:ln>
          <a:effectLst>
            <a:outerShdw blurRad="9779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 xmlns:a16="http://schemas.microsoft.com/office/drawing/2014/main" id="{18FAD475-0051-4483-BF63-CE5A220363C2}"/>
              </a:ext>
            </a:extLst>
          </p:cNvPr>
          <p:cNvGrpSpPr/>
          <p:nvPr/>
        </p:nvGrpSpPr>
        <p:grpSpPr>
          <a:xfrm>
            <a:off x="-378989" y="5163522"/>
            <a:ext cx="2836294" cy="2298484"/>
            <a:chOff x="166657" y="4651093"/>
            <a:chExt cx="2737416" cy="2218355"/>
          </a:xfrm>
        </p:grpSpPr>
        <p:sp>
          <p:nvSpPr>
            <p:cNvPr id="8" name="Diamond 7">
              <a:extLst>
                <a:ext uri="{FF2B5EF4-FFF2-40B4-BE49-F238E27FC236}">
                  <a16:creationId xmlns="" xmlns:a16="http://schemas.microsoft.com/office/drawing/2014/main" id="{8F424C0C-6BA7-419C-8EB9-B898E1C13132}"/>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iamond 8">
              <a:extLst>
                <a:ext uri="{FF2B5EF4-FFF2-40B4-BE49-F238E27FC236}">
                  <a16:creationId xmlns="" xmlns:a16="http://schemas.microsoft.com/office/drawing/2014/main" id="{46CA9A6E-0606-4654-B3C5-D902B371474C}"/>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iamond 9">
              <a:extLst>
                <a:ext uri="{FF2B5EF4-FFF2-40B4-BE49-F238E27FC236}">
                  <a16:creationId xmlns="" xmlns:a16="http://schemas.microsoft.com/office/drawing/2014/main" id="{66543C1E-C73B-4B61-B93D-FD599729175D}"/>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Diamond 10">
              <a:extLst>
                <a:ext uri="{FF2B5EF4-FFF2-40B4-BE49-F238E27FC236}">
                  <a16:creationId xmlns="" xmlns:a16="http://schemas.microsoft.com/office/drawing/2014/main" id="{317161A3-BB48-493D-9CC7-752E3E9C4A29}"/>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iamond 11">
              <a:extLst>
                <a:ext uri="{FF2B5EF4-FFF2-40B4-BE49-F238E27FC236}">
                  <a16:creationId xmlns="" xmlns:a16="http://schemas.microsoft.com/office/drawing/2014/main" id="{165FBA4F-D06B-4438-BFCC-58A0731F0693}"/>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Diamond 12">
              <a:extLst>
                <a:ext uri="{FF2B5EF4-FFF2-40B4-BE49-F238E27FC236}">
                  <a16:creationId xmlns="" xmlns:a16="http://schemas.microsoft.com/office/drawing/2014/main" id="{20FCFFE7-F92C-4F58-84F3-3A6F7C4CED96}"/>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Group 13">
            <a:extLst>
              <a:ext uri="{FF2B5EF4-FFF2-40B4-BE49-F238E27FC236}">
                <a16:creationId xmlns="" xmlns:a16="http://schemas.microsoft.com/office/drawing/2014/main" id="{4ED5C553-151C-4149-BB11-9AEC6A4A7ED3}"/>
              </a:ext>
            </a:extLst>
          </p:cNvPr>
          <p:cNvGrpSpPr/>
          <p:nvPr/>
        </p:nvGrpSpPr>
        <p:grpSpPr>
          <a:xfrm rot="10800000">
            <a:off x="9723120" y="-589126"/>
            <a:ext cx="2836294" cy="2298484"/>
            <a:chOff x="166657" y="4651093"/>
            <a:chExt cx="2737416" cy="2218355"/>
          </a:xfrm>
        </p:grpSpPr>
        <p:sp>
          <p:nvSpPr>
            <p:cNvPr id="15" name="Diamond 14">
              <a:extLst>
                <a:ext uri="{FF2B5EF4-FFF2-40B4-BE49-F238E27FC236}">
                  <a16:creationId xmlns="" xmlns:a16="http://schemas.microsoft.com/office/drawing/2014/main" id="{F06DC14A-0157-45E8-807C-8A9D5F14E76C}"/>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Diamond 15">
              <a:extLst>
                <a:ext uri="{FF2B5EF4-FFF2-40B4-BE49-F238E27FC236}">
                  <a16:creationId xmlns="" xmlns:a16="http://schemas.microsoft.com/office/drawing/2014/main" id="{DCB68596-A1AE-4A05-88FC-8CCDD4EE580D}"/>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iamond 16">
              <a:extLst>
                <a:ext uri="{FF2B5EF4-FFF2-40B4-BE49-F238E27FC236}">
                  <a16:creationId xmlns="" xmlns:a16="http://schemas.microsoft.com/office/drawing/2014/main" id="{8952E5D2-00B9-42D9-A866-23317F2E0159}"/>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Diamond 17">
              <a:extLst>
                <a:ext uri="{FF2B5EF4-FFF2-40B4-BE49-F238E27FC236}">
                  <a16:creationId xmlns="" xmlns:a16="http://schemas.microsoft.com/office/drawing/2014/main" id="{42C841B0-E6A3-4A65-B3D9-EBC09FD6EEC2}"/>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Diamond 18">
              <a:extLst>
                <a:ext uri="{FF2B5EF4-FFF2-40B4-BE49-F238E27FC236}">
                  <a16:creationId xmlns="" xmlns:a16="http://schemas.microsoft.com/office/drawing/2014/main" id="{AE4B13D5-87FB-4A7E-B6E5-369B4F737DD7}"/>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Diamond 19">
              <a:extLst>
                <a:ext uri="{FF2B5EF4-FFF2-40B4-BE49-F238E27FC236}">
                  <a16:creationId xmlns="" xmlns:a16="http://schemas.microsoft.com/office/drawing/2014/main" id="{8E10440F-053A-443A-B2B0-5116EF7504FE}"/>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1" name="TextBox 20">
            <a:extLst>
              <a:ext uri="{FF2B5EF4-FFF2-40B4-BE49-F238E27FC236}">
                <a16:creationId xmlns="" xmlns:a16="http://schemas.microsoft.com/office/drawing/2014/main" id="{1D3706A4-FBBB-41D6-92EC-1ED77C80B0F6}"/>
              </a:ext>
            </a:extLst>
          </p:cNvPr>
          <p:cNvSpPr txBox="1"/>
          <p:nvPr/>
        </p:nvSpPr>
        <p:spPr>
          <a:xfrm>
            <a:off x="5641790" y="797822"/>
            <a:ext cx="6196120" cy="584775"/>
          </a:xfrm>
          <a:prstGeom prst="rect">
            <a:avLst/>
          </a:prstGeom>
          <a:noFill/>
        </p:spPr>
        <p:txBody>
          <a:bodyPr wrap="none" rtlCol="0">
            <a:spAutoFit/>
          </a:bodyPr>
          <a:lstStyle/>
          <a:p>
            <a:r>
              <a:rPr lang="en-US" sz="3200" i="1" dirty="0" err="1" smtClean="0">
                <a:latin typeface="Segoe UI" panose="020B0502040204020203" pitchFamily="34" charset="0"/>
                <a:cs typeface="Segoe UI" panose="020B0502040204020203" pitchFamily="34" charset="0"/>
              </a:rPr>
              <a:t>Perempuan</a:t>
            </a:r>
            <a:r>
              <a:rPr lang="en-US" sz="3200" i="1" dirty="0" smtClean="0">
                <a:latin typeface="Segoe UI" panose="020B0502040204020203" pitchFamily="34" charset="0"/>
                <a:cs typeface="Segoe UI" panose="020B0502040204020203" pitchFamily="34" charset="0"/>
              </a:rPr>
              <a:t> </a:t>
            </a:r>
            <a:r>
              <a:rPr lang="en-US" sz="3200" i="1" dirty="0" err="1" smtClean="0">
                <a:latin typeface="Segoe UI" panose="020B0502040204020203" pitchFamily="34" charset="0"/>
                <a:cs typeface="Segoe UI" panose="020B0502040204020203" pitchFamily="34" charset="0"/>
              </a:rPr>
              <a:t>Banjar</a:t>
            </a:r>
            <a:r>
              <a:rPr lang="en-US" sz="3200" i="1" dirty="0" smtClean="0">
                <a:latin typeface="Segoe UI" panose="020B0502040204020203" pitchFamily="34" charset="0"/>
                <a:cs typeface="Segoe UI" panose="020B0502040204020203" pitchFamily="34" charset="0"/>
              </a:rPr>
              <a:t> </a:t>
            </a:r>
            <a:r>
              <a:rPr lang="en-US" sz="3200" b="1" i="1" dirty="0" err="1" smtClean="0">
                <a:solidFill>
                  <a:schemeClr val="accent2"/>
                </a:solidFill>
                <a:latin typeface="Segoe UI" panose="020B0502040204020203" pitchFamily="34" charset="0"/>
                <a:cs typeface="Segoe UI" panose="020B0502040204020203" pitchFamily="34" charset="0"/>
              </a:rPr>
              <a:t>dalam</a:t>
            </a:r>
            <a:r>
              <a:rPr lang="en-US" sz="3200" b="1" i="1" dirty="0" smtClean="0">
                <a:solidFill>
                  <a:schemeClr val="accent2"/>
                </a:solidFill>
                <a:latin typeface="Segoe UI" panose="020B0502040204020203" pitchFamily="34" charset="0"/>
                <a:cs typeface="Segoe UI" panose="020B0502040204020203" pitchFamily="34" charset="0"/>
              </a:rPr>
              <a:t> </a:t>
            </a:r>
            <a:r>
              <a:rPr lang="en-US" sz="3200" b="1" i="1" dirty="0" err="1" smtClean="0">
                <a:solidFill>
                  <a:schemeClr val="accent2"/>
                </a:solidFill>
                <a:latin typeface="Segoe UI" panose="020B0502040204020203" pitchFamily="34" charset="0"/>
                <a:cs typeface="Segoe UI" panose="020B0502040204020203" pitchFamily="34" charset="0"/>
              </a:rPr>
              <a:t>Politik</a:t>
            </a:r>
            <a:endParaRPr lang="en-US" sz="3200" b="1" i="1" dirty="0">
              <a:solidFill>
                <a:schemeClr val="accent2"/>
              </a:solidFill>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 xmlns:a16="http://schemas.microsoft.com/office/drawing/2014/main" id="{BE0B920D-8F55-4436-8DEB-C38AB38BCFAA}"/>
              </a:ext>
            </a:extLst>
          </p:cNvPr>
          <p:cNvSpPr txBox="1"/>
          <p:nvPr/>
        </p:nvSpPr>
        <p:spPr>
          <a:xfrm>
            <a:off x="6425514" y="1590373"/>
            <a:ext cx="5313405" cy="1754326"/>
          </a:xfrm>
          <a:prstGeom prst="rect">
            <a:avLst/>
          </a:prstGeom>
          <a:noFill/>
        </p:spPr>
        <p:txBody>
          <a:bodyPr wrap="square" rtlCol="0">
            <a:spAutoFit/>
          </a:bodyPr>
          <a:lstStyle/>
          <a:p>
            <a:r>
              <a:rPr lang="id-ID" sz="1200" dirty="0"/>
              <a:t>Indonesia sebagai negara demokrasi</a:t>
            </a:r>
            <a:r>
              <a:rPr lang="en-ID" sz="1200" dirty="0"/>
              <a:t> yang </a:t>
            </a:r>
            <a:r>
              <a:rPr lang="en-ID" sz="1200" dirty="0" err="1"/>
              <a:t>menjunjung</a:t>
            </a:r>
            <a:r>
              <a:rPr lang="en-ID" sz="1200" dirty="0"/>
              <a:t> </a:t>
            </a:r>
            <a:r>
              <a:rPr lang="en-ID" sz="1200" dirty="0" err="1"/>
              <a:t>tinggi</a:t>
            </a:r>
            <a:r>
              <a:rPr lang="en-ID" sz="1200" dirty="0"/>
              <a:t> </a:t>
            </a:r>
            <a:r>
              <a:rPr lang="en-ID" sz="1200" dirty="0" err="1"/>
              <a:t>hak-hak</a:t>
            </a:r>
            <a:r>
              <a:rPr lang="en-ID" sz="1200" dirty="0"/>
              <a:t> </a:t>
            </a:r>
            <a:r>
              <a:rPr lang="en-ID" sz="1200" dirty="0" err="1"/>
              <a:t>kaum</a:t>
            </a:r>
            <a:r>
              <a:rPr lang="en-ID" sz="1200" dirty="0"/>
              <a:t> </a:t>
            </a:r>
            <a:r>
              <a:rPr lang="en-ID" sz="1200" dirty="0" err="1"/>
              <a:t>perempuan</a:t>
            </a:r>
            <a:r>
              <a:rPr lang="id-ID" sz="1200" dirty="0"/>
              <a:t>,</a:t>
            </a:r>
            <a:r>
              <a:rPr lang="en-US" sz="1200" dirty="0"/>
              <a:t> </a:t>
            </a:r>
            <a:r>
              <a:rPr lang="id-ID" sz="1200" dirty="0"/>
              <a:t>Indonesia telah meratifikasi </a:t>
            </a:r>
            <a:r>
              <a:rPr lang="id-ID" sz="1200" dirty="0" smtClean="0"/>
              <a:t>perjanjian </a:t>
            </a:r>
            <a:r>
              <a:rPr lang="en-US" sz="1200" dirty="0" err="1"/>
              <a:t>tentang</a:t>
            </a:r>
            <a:r>
              <a:rPr lang="id-ID" sz="1200" dirty="0"/>
              <a:t> hak politik perempuan </a:t>
            </a:r>
            <a:r>
              <a:rPr lang="id-ID" sz="1200" dirty="0" smtClean="0"/>
              <a:t>dan  </a:t>
            </a:r>
            <a:r>
              <a:rPr lang="en-US" sz="1200" dirty="0" err="1"/>
              <a:t>tentang</a:t>
            </a:r>
            <a:r>
              <a:rPr lang="en-US" sz="1200" dirty="0"/>
              <a:t> </a:t>
            </a:r>
            <a:r>
              <a:rPr lang="id-ID" sz="1200" dirty="0"/>
              <a:t>penghapusan diskriminasi terhadap </a:t>
            </a:r>
            <a:r>
              <a:rPr lang="id-ID" sz="1200" dirty="0" smtClean="0"/>
              <a:t>perempuan</a:t>
            </a:r>
            <a:r>
              <a:rPr lang="en-US" sz="1200" dirty="0" smtClean="0"/>
              <a:t>.</a:t>
            </a:r>
          </a:p>
          <a:p>
            <a:endParaRPr lang="en-US" sz="1200" dirty="0" smtClean="0"/>
          </a:p>
          <a:p>
            <a:r>
              <a:rPr lang="en-US" sz="1200" dirty="0" err="1"/>
              <a:t>Perempuan</a:t>
            </a:r>
            <a:r>
              <a:rPr lang="en-US" sz="1200" dirty="0"/>
              <a:t>, </a:t>
            </a:r>
            <a:r>
              <a:rPr lang="en-US" sz="1200" dirty="0" err="1"/>
              <a:t>dalam</a:t>
            </a:r>
            <a:r>
              <a:rPr lang="en-US" sz="1200" dirty="0"/>
              <a:t> </a:t>
            </a:r>
            <a:r>
              <a:rPr lang="en-US" sz="1200" dirty="0" err="1"/>
              <a:t>partisipasi</a:t>
            </a:r>
            <a:r>
              <a:rPr lang="en-US" sz="1200" dirty="0"/>
              <a:t> </a:t>
            </a:r>
            <a:r>
              <a:rPr lang="en-US" sz="1200" dirty="0" err="1"/>
              <a:t>politiknya</a:t>
            </a:r>
            <a:r>
              <a:rPr lang="en-US" sz="1200" dirty="0"/>
              <a:t>, </a:t>
            </a:r>
            <a:r>
              <a:rPr lang="en-US" sz="1200" dirty="0" err="1"/>
              <a:t>diharapkan</a:t>
            </a:r>
            <a:r>
              <a:rPr lang="en-US" sz="1200" dirty="0"/>
              <a:t> </a:t>
            </a:r>
            <a:r>
              <a:rPr lang="en-US" sz="1200" dirty="0" err="1"/>
              <a:t>mampu</a:t>
            </a:r>
            <a:r>
              <a:rPr lang="en-US" sz="1200" dirty="0"/>
              <a:t> </a:t>
            </a:r>
            <a:r>
              <a:rPr lang="en-US" sz="1200" dirty="0" err="1"/>
              <a:t>menjadi</a:t>
            </a:r>
            <a:r>
              <a:rPr lang="en-US" sz="1200" dirty="0"/>
              <a:t> </a:t>
            </a:r>
            <a:r>
              <a:rPr lang="en-US" sz="1200" dirty="0" err="1"/>
              <a:t>kekuatan</a:t>
            </a:r>
            <a:r>
              <a:rPr lang="en-US" sz="1200" dirty="0"/>
              <a:t> </a:t>
            </a:r>
            <a:r>
              <a:rPr lang="en-US" sz="1200" dirty="0" err="1"/>
              <a:t>penekan</a:t>
            </a:r>
            <a:r>
              <a:rPr lang="en-US" sz="1200" dirty="0"/>
              <a:t> </a:t>
            </a:r>
            <a:r>
              <a:rPr lang="en-US" sz="1200" dirty="0" err="1"/>
              <a:t>sekaligus</a:t>
            </a:r>
            <a:r>
              <a:rPr lang="en-US" sz="1200" dirty="0"/>
              <a:t> </a:t>
            </a:r>
            <a:r>
              <a:rPr lang="en-US" sz="1200" dirty="0" err="1"/>
              <a:t>eksekutor</a:t>
            </a:r>
            <a:r>
              <a:rPr lang="en-US" sz="1200" dirty="0"/>
              <a:t> </a:t>
            </a:r>
            <a:r>
              <a:rPr lang="en-US" sz="1200" dirty="0" err="1"/>
              <a:t>dalam</a:t>
            </a:r>
            <a:r>
              <a:rPr lang="en-US" sz="1200" dirty="0"/>
              <a:t> </a:t>
            </a:r>
            <a:r>
              <a:rPr lang="en-US" sz="1200" dirty="0" err="1"/>
              <a:t>isu-isu</a:t>
            </a:r>
            <a:r>
              <a:rPr lang="en-US" sz="1200" dirty="0"/>
              <a:t> public, </a:t>
            </a:r>
            <a:r>
              <a:rPr lang="en-US" sz="1200" dirty="0" err="1"/>
              <a:t>terkhusus</a:t>
            </a:r>
            <a:r>
              <a:rPr lang="en-US" sz="1200" dirty="0"/>
              <a:t> yang </a:t>
            </a:r>
            <a:r>
              <a:rPr lang="en-US" sz="1200" dirty="0" err="1"/>
              <a:t>menyangkut</a:t>
            </a:r>
            <a:r>
              <a:rPr lang="en-US" sz="1200" dirty="0"/>
              <a:t> </a:t>
            </a:r>
            <a:r>
              <a:rPr lang="en-US" sz="1200" dirty="0" err="1"/>
              <a:t>hajat</a:t>
            </a:r>
            <a:r>
              <a:rPr lang="en-US" sz="1200" dirty="0"/>
              <a:t> </a:t>
            </a:r>
            <a:r>
              <a:rPr lang="en-US" sz="1200" dirty="0" err="1"/>
              <a:t>hidup</a:t>
            </a:r>
            <a:r>
              <a:rPr lang="en-US" sz="1200" dirty="0"/>
              <a:t> </a:t>
            </a:r>
            <a:r>
              <a:rPr lang="en-US" sz="1200" dirty="0" err="1"/>
              <a:t>perempuan</a:t>
            </a:r>
            <a:r>
              <a:rPr lang="id-ID" sz="1200" dirty="0"/>
              <a:t>. Partisipasi perempuan dalam parlemen juga membersitkan secercah harapan, dimana perempuan dapat mengeliminasi kebijakan publik yang selama ini cenderung bercorak maskulin</a:t>
            </a:r>
            <a:endParaRPr lang="en-ID" sz="1200" dirty="0"/>
          </a:p>
        </p:txBody>
      </p:sp>
      <p:sp>
        <p:nvSpPr>
          <p:cNvPr id="25" name="TextBox 24">
            <a:extLst>
              <a:ext uri="{FF2B5EF4-FFF2-40B4-BE49-F238E27FC236}">
                <a16:creationId xmlns="" xmlns:a16="http://schemas.microsoft.com/office/drawing/2014/main" id="{091A4936-F68E-417E-9CB3-1DFDEC93DF49}"/>
              </a:ext>
            </a:extLst>
          </p:cNvPr>
          <p:cNvSpPr txBox="1"/>
          <p:nvPr/>
        </p:nvSpPr>
        <p:spPr bwMode="auto">
          <a:xfrm>
            <a:off x="2778200" y="5219034"/>
            <a:ext cx="1587920" cy="400110"/>
          </a:xfrm>
          <a:prstGeom prst="rect">
            <a:avLst/>
          </a:prstGeom>
          <a:noFill/>
        </p:spPr>
        <p:txBody>
          <a:bodyPr wrap="square">
            <a:spAutoFit/>
          </a:bodyPr>
          <a:lstStyle/>
          <a:p>
            <a:pPr defTabSz="1828434" fontAlgn="auto">
              <a:spcBef>
                <a:spcPts val="0"/>
              </a:spcBef>
              <a:spcAft>
                <a:spcPts val="0"/>
              </a:spcAft>
              <a:defRPr/>
            </a:pPr>
            <a:r>
              <a:rPr lang="en-US" sz="2000" b="1" dirty="0" err="1" smtClean="0">
                <a:solidFill>
                  <a:schemeClr val="bg1"/>
                </a:solidFill>
                <a:latin typeface="Segoe UI" panose="020B0502040204020203" pitchFamily="34" charset="0"/>
                <a:ea typeface="Lato" pitchFamily="34" charset="0"/>
                <a:cs typeface="Segoe UI" panose="020B0502040204020203" pitchFamily="34" charset="0"/>
              </a:rPr>
              <a:t>Struktural</a:t>
            </a:r>
            <a:endParaRPr lang="id-ID" sz="2000" b="1" dirty="0">
              <a:solidFill>
                <a:schemeClr val="bg1"/>
              </a:solidFill>
              <a:latin typeface="Segoe UI" panose="020B0502040204020203" pitchFamily="34" charset="0"/>
              <a:ea typeface="Lato" pitchFamily="34" charset="0"/>
              <a:cs typeface="Segoe UI" panose="020B0502040204020203" pitchFamily="34" charset="0"/>
            </a:endParaRPr>
          </a:p>
        </p:txBody>
      </p:sp>
      <p:sp>
        <p:nvSpPr>
          <p:cNvPr id="26" name="Rectangle 25">
            <a:extLst>
              <a:ext uri="{FF2B5EF4-FFF2-40B4-BE49-F238E27FC236}">
                <a16:creationId xmlns="" xmlns:a16="http://schemas.microsoft.com/office/drawing/2014/main" id="{46915D1F-2983-4DD2-826C-1769AB3CF16B}"/>
              </a:ext>
            </a:extLst>
          </p:cNvPr>
          <p:cNvSpPr/>
          <p:nvPr/>
        </p:nvSpPr>
        <p:spPr>
          <a:xfrm>
            <a:off x="2778200" y="5717997"/>
            <a:ext cx="1951993" cy="701731"/>
          </a:xfrm>
          <a:prstGeom prst="rect">
            <a:avLst/>
          </a:prstGeom>
        </p:spPr>
        <p:txBody>
          <a:bodyPr wrap="square">
            <a:spAutoFit/>
          </a:bodyPr>
          <a:lstStyle/>
          <a:p>
            <a:pPr>
              <a:lnSpc>
                <a:spcPct val="120000"/>
              </a:lnSpc>
            </a:pPr>
            <a:r>
              <a:rPr lang="en-US" sz="1100" dirty="0" err="1" smtClean="0">
                <a:solidFill>
                  <a:schemeClr val="bg1"/>
                </a:solidFill>
                <a:latin typeface="Segoe UI" panose="020B0502040204020203" pitchFamily="34" charset="0"/>
                <a:cs typeface="Segoe UI" panose="020B0502040204020203" pitchFamily="34" charset="0"/>
              </a:rPr>
              <a:t>Hambatan</a:t>
            </a:r>
            <a:r>
              <a:rPr lang="en-US" sz="1100" dirty="0" smtClean="0">
                <a:solidFill>
                  <a:schemeClr val="bg1"/>
                </a:solidFill>
                <a:latin typeface="Segoe UI" panose="020B0502040204020203" pitchFamily="34" charset="0"/>
                <a:cs typeface="Segoe UI" panose="020B0502040204020203" pitchFamily="34" charset="0"/>
              </a:rPr>
              <a:t> yang </a:t>
            </a:r>
            <a:r>
              <a:rPr lang="en-US" sz="1100" dirty="0" err="1" smtClean="0">
                <a:solidFill>
                  <a:schemeClr val="bg1"/>
                </a:solidFill>
                <a:latin typeface="Segoe UI" panose="020B0502040204020203" pitchFamily="34" charset="0"/>
                <a:cs typeface="Segoe UI" panose="020B0502040204020203" pitchFamily="34" charset="0"/>
              </a:rPr>
              <a:t>terkait</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dengan</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kebijakan</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mengenai</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kesetaraan</a:t>
            </a:r>
            <a:r>
              <a:rPr lang="en-US" sz="1100" dirty="0" smtClean="0">
                <a:solidFill>
                  <a:schemeClr val="bg1"/>
                </a:solidFill>
                <a:latin typeface="Segoe UI" panose="020B0502040204020203" pitchFamily="34" charset="0"/>
                <a:cs typeface="Segoe UI" panose="020B0502040204020203" pitchFamily="34" charset="0"/>
              </a:rPr>
              <a:t> gender</a:t>
            </a:r>
            <a:endParaRPr lang="en-US" sz="1100" dirty="0">
              <a:solidFill>
                <a:schemeClr val="bg1"/>
              </a:solidFill>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 xmlns:a16="http://schemas.microsoft.com/office/drawing/2014/main" id="{1DBB20C1-25D0-4E07-B7E4-51F314D18926}"/>
              </a:ext>
            </a:extLst>
          </p:cNvPr>
          <p:cNvSpPr txBox="1"/>
          <p:nvPr/>
        </p:nvSpPr>
        <p:spPr bwMode="auto">
          <a:xfrm>
            <a:off x="5392372" y="5186084"/>
            <a:ext cx="1146468" cy="400110"/>
          </a:xfrm>
          <a:prstGeom prst="rect">
            <a:avLst/>
          </a:prstGeom>
          <a:noFill/>
        </p:spPr>
        <p:txBody>
          <a:bodyPr wrap="none">
            <a:spAutoFit/>
          </a:bodyPr>
          <a:lstStyle/>
          <a:p>
            <a:pPr defTabSz="1828434" fontAlgn="auto">
              <a:spcBef>
                <a:spcPts val="0"/>
              </a:spcBef>
              <a:spcAft>
                <a:spcPts val="0"/>
              </a:spcAft>
              <a:defRPr/>
            </a:pPr>
            <a:r>
              <a:rPr lang="en-US" sz="2000" b="1" dirty="0" err="1" smtClean="0">
                <a:solidFill>
                  <a:schemeClr val="bg1"/>
                </a:solidFill>
                <a:latin typeface="Segoe UI" panose="020B0502040204020203" pitchFamily="34" charset="0"/>
                <a:ea typeface="Lato" pitchFamily="34" charset="0"/>
                <a:cs typeface="Segoe UI" panose="020B0502040204020203" pitchFamily="34" charset="0"/>
              </a:rPr>
              <a:t>Kultural</a:t>
            </a:r>
            <a:endParaRPr lang="id-ID" sz="2000" b="1" dirty="0">
              <a:solidFill>
                <a:schemeClr val="bg1"/>
              </a:solidFill>
              <a:latin typeface="Segoe UI" panose="020B0502040204020203" pitchFamily="34" charset="0"/>
              <a:ea typeface="Lato" pitchFamily="34" charset="0"/>
              <a:cs typeface="Segoe UI" panose="020B0502040204020203" pitchFamily="34" charset="0"/>
            </a:endParaRPr>
          </a:p>
        </p:txBody>
      </p:sp>
      <p:sp>
        <p:nvSpPr>
          <p:cNvPr id="28" name="Rectangle 27">
            <a:extLst>
              <a:ext uri="{FF2B5EF4-FFF2-40B4-BE49-F238E27FC236}">
                <a16:creationId xmlns="" xmlns:a16="http://schemas.microsoft.com/office/drawing/2014/main" id="{6936C154-1F2F-4DD8-B425-F050D5DDE1AE}"/>
              </a:ext>
            </a:extLst>
          </p:cNvPr>
          <p:cNvSpPr/>
          <p:nvPr/>
        </p:nvSpPr>
        <p:spPr>
          <a:xfrm>
            <a:off x="5290648" y="5552991"/>
            <a:ext cx="2103146" cy="904863"/>
          </a:xfrm>
          <a:prstGeom prst="rect">
            <a:avLst/>
          </a:prstGeom>
        </p:spPr>
        <p:txBody>
          <a:bodyPr wrap="square">
            <a:spAutoFit/>
          </a:bodyPr>
          <a:lstStyle/>
          <a:p>
            <a:pPr>
              <a:lnSpc>
                <a:spcPct val="120000"/>
              </a:lnSpc>
            </a:pPr>
            <a:r>
              <a:rPr lang="en-US" sz="1100" dirty="0" err="1" smtClean="0">
                <a:solidFill>
                  <a:schemeClr val="bg1"/>
                </a:solidFill>
                <a:latin typeface="Segoe UI" panose="020B0502040204020203" pitchFamily="34" charset="0"/>
                <a:cs typeface="Segoe UI" panose="020B0502040204020203" pitchFamily="34" charset="0"/>
              </a:rPr>
              <a:t>Hambatan</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berupa</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kondisi</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budaya</a:t>
            </a:r>
            <a:r>
              <a:rPr lang="en-US" sz="1100" dirty="0" smtClean="0">
                <a:solidFill>
                  <a:schemeClr val="bg1"/>
                </a:solidFill>
                <a:latin typeface="Segoe UI" panose="020B0502040204020203" pitchFamily="34" charset="0"/>
                <a:cs typeface="Segoe UI" panose="020B0502040204020203" pitchFamily="34" charset="0"/>
              </a:rPr>
              <a:t> yang </a:t>
            </a:r>
            <a:r>
              <a:rPr lang="en-US" sz="1100" dirty="0" err="1" smtClean="0">
                <a:solidFill>
                  <a:schemeClr val="bg1"/>
                </a:solidFill>
                <a:latin typeface="Segoe UI" panose="020B0502040204020203" pitchFamily="34" charset="0"/>
                <a:cs typeface="Segoe UI" panose="020B0502040204020203" pitchFamily="34" charset="0"/>
              </a:rPr>
              <a:t>masih</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patriarkis</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serta</a:t>
            </a:r>
            <a:r>
              <a:rPr lang="en-US" sz="1100" dirty="0" smtClean="0">
                <a:solidFill>
                  <a:schemeClr val="bg1"/>
                </a:solidFill>
                <a:latin typeface="Segoe UI" panose="020B0502040204020203" pitchFamily="34" charset="0"/>
                <a:cs typeface="Segoe UI" panose="020B0502040204020203" pitchFamily="34" charset="0"/>
              </a:rPr>
              <a:t> stigma-stigma yang </a:t>
            </a:r>
            <a:r>
              <a:rPr lang="en-US" sz="1100" dirty="0" err="1" smtClean="0">
                <a:solidFill>
                  <a:schemeClr val="bg1"/>
                </a:solidFill>
                <a:latin typeface="Segoe UI" panose="020B0502040204020203" pitchFamily="34" charset="0"/>
                <a:cs typeface="Segoe UI" panose="020B0502040204020203" pitchFamily="34" charset="0"/>
              </a:rPr>
              <a:t>berkembang</a:t>
            </a:r>
            <a:r>
              <a:rPr lang="en-US" sz="1100" dirty="0" smtClean="0">
                <a:solidFill>
                  <a:schemeClr val="bg1"/>
                </a:solidFill>
                <a:latin typeface="Segoe UI" panose="020B0502040204020203" pitchFamily="34" charset="0"/>
                <a:cs typeface="Segoe UI" panose="020B0502040204020203" pitchFamily="34" charset="0"/>
              </a:rPr>
              <a:t> di </a:t>
            </a:r>
            <a:r>
              <a:rPr lang="en-US" sz="1100" dirty="0" err="1" smtClean="0">
                <a:solidFill>
                  <a:schemeClr val="bg1"/>
                </a:solidFill>
                <a:latin typeface="Segoe UI" panose="020B0502040204020203" pitchFamily="34" charset="0"/>
                <a:cs typeface="Segoe UI" panose="020B0502040204020203" pitchFamily="34" charset="0"/>
              </a:rPr>
              <a:t>masyarakat</a:t>
            </a:r>
            <a:endParaRPr lang="en-US" sz="1100" dirty="0">
              <a:solidFill>
                <a:schemeClr val="bg1"/>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 xmlns:a16="http://schemas.microsoft.com/office/drawing/2014/main" id="{CC8AF01A-8BAA-4C8D-A5CB-646F541167E5}"/>
              </a:ext>
            </a:extLst>
          </p:cNvPr>
          <p:cNvSpPr txBox="1"/>
          <p:nvPr/>
        </p:nvSpPr>
        <p:spPr bwMode="auto">
          <a:xfrm>
            <a:off x="8100861" y="5153132"/>
            <a:ext cx="1388522" cy="400110"/>
          </a:xfrm>
          <a:prstGeom prst="rect">
            <a:avLst/>
          </a:prstGeom>
          <a:noFill/>
        </p:spPr>
        <p:txBody>
          <a:bodyPr wrap="none">
            <a:spAutoFit/>
          </a:bodyPr>
          <a:lstStyle/>
          <a:p>
            <a:pPr defTabSz="1828434" fontAlgn="auto">
              <a:spcBef>
                <a:spcPts val="0"/>
              </a:spcBef>
              <a:spcAft>
                <a:spcPts val="0"/>
              </a:spcAft>
              <a:defRPr/>
            </a:pPr>
            <a:r>
              <a:rPr lang="en-US" sz="2000" b="1" dirty="0" smtClean="0">
                <a:solidFill>
                  <a:schemeClr val="bg1"/>
                </a:solidFill>
                <a:latin typeface="Segoe UI" panose="020B0502040204020203" pitchFamily="34" charset="0"/>
                <a:ea typeface="Lato" pitchFamily="34" charset="0"/>
                <a:cs typeface="Segoe UI" panose="020B0502040204020203" pitchFamily="34" charset="0"/>
              </a:rPr>
              <a:t>Individual</a:t>
            </a:r>
            <a:endParaRPr lang="id-ID" sz="2000" b="1" dirty="0">
              <a:solidFill>
                <a:schemeClr val="bg1"/>
              </a:solidFill>
              <a:latin typeface="Segoe UI" panose="020B0502040204020203" pitchFamily="34" charset="0"/>
              <a:ea typeface="Lato" pitchFamily="34" charset="0"/>
              <a:cs typeface="Segoe UI" panose="020B0502040204020203" pitchFamily="34" charset="0"/>
            </a:endParaRPr>
          </a:p>
        </p:txBody>
      </p:sp>
      <p:sp>
        <p:nvSpPr>
          <p:cNvPr id="30" name="Rectangle 29">
            <a:extLst>
              <a:ext uri="{FF2B5EF4-FFF2-40B4-BE49-F238E27FC236}">
                <a16:creationId xmlns="" xmlns:a16="http://schemas.microsoft.com/office/drawing/2014/main" id="{0AD8899A-3CEA-43F6-8D4F-7E50CBA2142A}"/>
              </a:ext>
            </a:extLst>
          </p:cNvPr>
          <p:cNvSpPr/>
          <p:nvPr/>
        </p:nvSpPr>
        <p:spPr>
          <a:xfrm>
            <a:off x="8064843" y="5519353"/>
            <a:ext cx="1989811" cy="897562"/>
          </a:xfrm>
          <a:prstGeom prst="rect">
            <a:avLst/>
          </a:prstGeom>
        </p:spPr>
        <p:txBody>
          <a:bodyPr wrap="square">
            <a:spAutoFit/>
          </a:bodyPr>
          <a:lstStyle/>
          <a:p>
            <a:pPr>
              <a:lnSpc>
                <a:spcPct val="120000"/>
              </a:lnSpc>
            </a:pPr>
            <a:r>
              <a:rPr lang="en-US" sz="1100" dirty="0" err="1" smtClean="0">
                <a:solidFill>
                  <a:schemeClr val="bg1"/>
                </a:solidFill>
                <a:latin typeface="Segoe UI" panose="020B0502040204020203" pitchFamily="34" charset="0"/>
                <a:cs typeface="Segoe UI" panose="020B0502040204020203" pitchFamily="34" charset="0"/>
              </a:rPr>
              <a:t>Hambatan</a:t>
            </a:r>
            <a:r>
              <a:rPr lang="en-US" sz="1100" dirty="0" smtClean="0">
                <a:solidFill>
                  <a:schemeClr val="bg1"/>
                </a:solidFill>
                <a:latin typeface="Segoe UI" panose="020B0502040204020203" pitchFamily="34" charset="0"/>
                <a:cs typeface="Segoe UI" panose="020B0502040204020203" pitchFamily="34" charset="0"/>
              </a:rPr>
              <a:t> yang </a:t>
            </a:r>
            <a:r>
              <a:rPr lang="en-US" sz="1100" dirty="0" err="1" smtClean="0">
                <a:solidFill>
                  <a:schemeClr val="bg1"/>
                </a:solidFill>
                <a:latin typeface="Segoe UI" panose="020B0502040204020203" pitchFamily="34" charset="0"/>
                <a:cs typeface="Segoe UI" panose="020B0502040204020203" pitchFamily="34" charset="0"/>
              </a:rPr>
              <a:t>bersumber</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dari</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perempuan</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itu</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sendiri</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berupa</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rendahnya</a:t>
            </a:r>
            <a:r>
              <a:rPr lang="en-US" sz="1100" dirty="0" smtClean="0">
                <a:solidFill>
                  <a:schemeClr val="bg1"/>
                </a:solidFill>
                <a:latin typeface="Segoe UI" panose="020B0502040204020203" pitchFamily="34" charset="0"/>
                <a:cs typeface="Segoe UI" panose="020B0502040204020203" pitchFamily="34" charset="0"/>
              </a:rPr>
              <a:t> rasa </a:t>
            </a:r>
            <a:r>
              <a:rPr lang="en-US" sz="1100" dirty="0" err="1" smtClean="0">
                <a:solidFill>
                  <a:schemeClr val="bg1"/>
                </a:solidFill>
                <a:latin typeface="Segoe UI" panose="020B0502040204020203" pitchFamily="34" charset="0"/>
                <a:cs typeface="Segoe UI" panose="020B0502040204020203" pitchFamily="34" charset="0"/>
              </a:rPr>
              <a:t>percaya</a:t>
            </a:r>
            <a:r>
              <a:rPr lang="en-US" sz="1100" dirty="0" smtClean="0">
                <a:solidFill>
                  <a:schemeClr val="bg1"/>
                </a:solidFill>
                <a:latin typeface="Segoe UI" panose="020B0502040204020203" pitchFamily="34" charset="0"/>
                <a:cs typeface="Segoe UI" panose="020B0502040204020203" pitchFamily="34" charset="0"/>
              </a:rPr>
              <a:t> </a:t>
            </a:r>
            <a:r>
              <a:rPr lang="en-US" sz="1100" dirty="0" err="1" smtClean="0">
                <a:solidFill>
                  <a:schemeClr val="bg1"/>
                </a:solidFill>
                <a:latin typeface="Segoe UI" panose="020B0502040204020203" pitchFamily="34" charset="0"/>
                <a:cs typeface="Segoe UI" panose="020B0502040204020203" pitchFamily="34" charset="0"/>
              </a:rPr>
              <a:t>diri</a:t>
            </a:r>
            <a:endParaRPr lang="en-US" sz="1100" dirty="0">
              <a:solidFill>
                <a:schemeClr val="bg1"/>
              </a:solidFill>
              <a:latin typeface="Segoe UI" panose="020B0502040204020203" pitchFamily="34" charset="0"/>
              <a:cs typeface="Segoe UI" panose="020B0502040204020203" pitchFamily="34" charset="0"/>
            </a:endParaRPr>
          </a:p>
        </p:txBody>
      </p:sp>
      <p:sp>
        <p:nvSpPr>
          <p:cNvPr id="2" name="TextBox 1"/>
          <p:cNvSpPr txBox="1"/>
          <p:nvPr/>
        </p:nvSpPr>
        <p:spPr>
          <a:xfrm>
            <a:off x="6342221" y="3420827"/>
            <a:ext cx="5079410" cy="1615827"/>
          </a:xfrm>
          <a:prstGeom prst="rect">
            <a:avLst/>
          </a:prstGeom>
          <a:noFill/>
        </p:spPr>
        <p:txBody>
          <a:bodyPr wrap="square" rtlCol="0">
            <a:spAutoFit/>
          </a:bodyPr>
          <a:lstStyle/>
          <a:p>
            <a:r>
              <a:rPr lang="en-US" sz="1100" dirty="0" err="1" smtClean="0">
                <a:solidFill>
                  <a:srgbClr val="92D050"/>
                </a:solidFill>
              </a:rPr>
              <a:t>Untuk</a:t>
            </a:r>
            <a:r>
              <a:rPr lang="en-US" sz="1100" dirty="0" smtClean="0">
                <a:solidFill>
                  <a:srgbClr val="92D050"/>
                </a:solidFill>
              </a:rPr>
              <a:t> </a:t>
            </a:r>
            <a:r>
              <a:rPr lang="en-US" sz="1100" dirty="0" err="1">
                <a:solidFill>
                  <a:srgbClr val="92D050"/>
                </a:solidFill>
              </a:rPr>
              <a:t>dunia</a:t>
            </a:r>
            <a:r>
              <a:rPr lang="en-US" sz="1100" dirty="0">
                <a:solidFill>
                  <a:srgbClr val="92D050"/>
                </a:solidFill>
              </a:rPr>
              <a:t> </a:t>
            </a:r>
            <a:r>
              <a:rPr lang="en-US" sz="1100" dirty="0" err="1" smtClean="0">
                <a:solidFill>
                  <a:srgbClr val="92D050"/>
                </a:solidFill>
              </a:rPr>
              <a:t>politik</a:t>
            </a:r>
            <a:r>
              <a:rPr lang="en-US" sz="1100" dirty="0" smtClean="0">
                <a:solidFill>
                  <a:srgbClr val="92D050"/>
                </a:solidFill>
              </a:rPr>
              <a:t>, </a:t>
            </a:r>
            <a:r>
              <a:rPr lang="en-US" sz="1100" dirty="0" err="1" smtClean="0">
                <a:solidFill>
                  <a:srgbClr val="92D050"/>
                </a:solidFill>
              </a:rPr>
              <a:t>perempuan</a:t>
            </a:r>
            <a:r>
              <a:rPr lang="en-US" sz="1100" dirty="0" smtClean="0">
                <a:solidFill>
                  <a:srgbClr val="92D050"/>
                </a:solidFill>
              </a:rPr>
              <a:t> </a:t>
            </a:r>
            <a:r>
              <a:rPr lang="en-US" sz="1100" dirty="0" err="1">
                <a:solidFill>
                  <a:srgbClr val="92D050"/>
                </a:solidFill>
              </a:rPr>
              <a:t>Banjar</a:t>
            </a:r>
            <a:r>
              <a:rPr lang="en-US" sz="1100" dirty="0">
                <a:solidFill>
                  <a:srgbClr val="92D050"/>
                </a:solidFill>
              </a:rPr>
              <a:t> </a:t>
            </a:r>
            <a:r>
              <a:rPr lang="en-US" sz="1100" dirty="0" err="1">
                <a:solidFill>
                  <a:srgbClr val="92D050"/>
                </a:solidFill>
              </a:rPr>
              <a:t>masih</a:t>
            </a:r>
            <a:r>
              <a:rPr lang="en-US" sz="1100" dirty="0">
                <a:solidFill>
                  <a:srgbClr val="92D050"/>
                </a:solidFill>
              </a:rPr>
              <a:t> </a:t>
            </a:r>
            <a:r>
              <a:rPr lang="en-US" sz="1100" dirty="0" err="1">
                <a:solidFill>
                  <a:srgbClr val="92D050"/>
                </a:solidFill>
              </a:rPr>
              <a:t>medapatkan</a:t>
            </a:r>
            <a:r>
              <a:rPr lang="en-US" sz="1100" dirty="0">
                <a:solidFill>
                  <a:srgbClr val="92D050"/>
                </a:solidFill>
              </a:rPr>
              <a:t> </a:t>
            </a:r>
            <a:r>
              <a:rPr lang="en-US" sz="1100" dirty="0" err="1">
                <a:solidFill>
                  <a:srgbClr val="92D050"/>
                </a:solidFill>
              </a:rPr>
              <a:t>perlakuan</a:t>
            </a:r>
            <a:r>
              <a:rPr lang="en-US" sz="1100" dirty="0">
                <a:solidFill>
                  <a:srgbClr val="92D050"/>
                </a:solidFill>
              </a:rPr>
              <a:t> </a:t>
            </a:r>
            <a:r>
              <a:rPr lang="en-US" sz="1100" dirty="0" err="1">
                <a:solidFill>
                  <a:srgbClr val="92D050"/>
                </a:solidFill>
              </a:rPr>
              <a:t>kurang</a:t>
            </a:r>
            <a:r>
              <a:rPr lang="en-US" sz="1100" dirty="0">
                <a:solidFill>
                  <a:srgbClr val="92D050"/>
                </a:solidFill>
              </a:rPr>
              <a:t> </a:t>
            </a:r>
            <a:r>
              <a:rPr lang="en-US" sz="1100" dirty="0" err="1">
                <a:solidFill>
                  <a:srgbClr val="92D050"/>
                </a:solidFill>
              </a:rPr>
              <a:t>menyenangkan</a:t>
            </a:r>
            <a:r>
              <a:rPr lang="en-US" sz="1100" dirty="0">
                <a:solidFill>
                  <a:srgbClr val="92D050"/>
                </a:solidFill>
              </a:rPr>
              <a:t> </a:t>
            </a:r>
            <a:r>
              <a:rPr lang="en-US" sz="1100" dirty="0" err="1">
                <a:solidFill>
                  <a:srgbClr val="92D050"/>
                </a:solidFill>
              </a:rPr>
              <a:t>karena</a:t>
            </a:r>
            <a:r>
              <a:rPr lang="en-US" sz="1100" dirty="0">
                <a:solidFill>
                  <a:srgbClr val="92D050"/>
                </a:solidFill>
              </a:rPr>
              <a:t> </a:t>
            </a:r>
            <a:r>
              <a:rPr lang="en-US" sz="1100" dirty="0" err="1">
                <a:solidFill>
                  <a:srgbClr val="92D050"/>
                </a:solidFill>
              </a:rPr>
              <a:t>masih</a:t>
            </a:r>
            <a:r>
              <a:rPr lang="en-US" sz="1100" dirty="0">
                <a:solidFill>
                  <a:srgbClr val="92D050"/>
                </a:solidFill>
              </a:rPr>
              <a:t> </a:t>
            </a:r>
            <a:r>
              <a:rPr lang="en-US" sz="1100" dirty="0" err="1">
                <a:solidFill>
                  <a:srgbClr val="92D050"/>
                </a:solidFill>
              </a:rPr>
              <a:t>dianggap</a:t>
            </a:r>
            <a:r>
              <a:rPr lang="en-US" sz="1100" dirty="0">
                <a:solidFill>
                  <a:srgbClr val="92D050"/>
                </a:solidFill>
              </a:rPr>
              <a:t> </a:t>
            </a:r>
            <a:r>
              <a:rPr lang="en-US" sz="1100" dirty="0" err="1">
                <a:solidFill>
                  <a:srgbClr val="92D050"/>
                </a:solidFill>
              </a:rPr>
              <a:t>sebagai</a:t>
            </a:r>
            <a:r>
              <a:rPr lang="en-US" sz="1100" dirty="0">
                <a:solidFill>
                  <a:srgbClr val="92D050"/>
                </a:solidFill>
              </a:rPr>
              <a:t> </a:t>
            </a:r>
            <a:r>
              <a:rPr lang="en-US" sz="1100" i="1" dirty="0">
                <a:solidFill>
                  <a:srgbClr val="92D050"/>
                </a:solidFill>
              </a:rPr>
              <a:t>second person </a:t>
            </a:r>
            <a:r>
              <a:rPr lang="en-US" sz="1100" dirty="0">
                <a:solidFill>
                  <a:srgbClr val="92D050"/>
                </a:solidFill>
              </a:rPr>
              <a:t>yang </a:t>
            </a:r>
            <a:r>
              <a:rPr lang="en-US" sz="1100" dirty="0" err="1">
                <a:solidFill>
                  <a:srgbClr val="92D050"/>
                </a:solidFill>
              </a:rPr>
              <a:t>pendapatnya</a:t>
            </a:r>
            <a:r>
              <a:rPr lang="en-US" sz="1100" dirty="0">
                <a:solidFill>
                  <a:srgbClr val="92D050"/>
                </a:solidFill>
              </a:rPr>
              <a:t> </a:t>
            </a:r>
            <a:r>
              <a:rPr lang="en-US" sz="1100" dirty="0" err="1">
                <a:solidFill>
                  <a:srgbClr val="92D050"/>
                </a:solidFill>
              </a:rPr>
              <a:t>tidak</a:t>
            </a:r>
            <a:r>
              <a:rPr lang="en-US" sz="1100" dirty="0">
                <a:solidFill>
                  <a:srgbClr val="92D050"/>
                </a:solidFill>
              </a:rPr>
              <a:t> </a:t>
            </a:r>
            <a:r>
              <a:rPr lang="en-US" sz="1100" dirty="0" err="1">
                <a:solidFill>
                  <a:srgbClr val="92D050"/>
                </a:solidFill>
              </a:rPr>
              <a:t>terlalu</a:t>
            </a:r>
            <a:r>
              <a:rPr lang="en-US" sz="1100" dirty="0">
                <a:solidFill>
                  <a:srgbClr val="92D050"/>
                </a:solidFill>
              </a:rPr>
              <a:t> </a:t>
            </a:r>
            <a:r>
              <a:rPr lang="en-US" sz="1100" dirty="0" err="1">
                <a:solidFill>
                  <a:srgbClr val="92D050"/>
                </a:solidFill>
              </a:rPr>
              <a:t>dianggap</a:t>
            </a:r>
            <a:r>
              <a:rPr lang="en-US" sz="1100" dirty="0">
                <a:solidFill>
                  <a:srgbClr val="92D050"/>
                </a:solidFill>
              </a:rPr>
              <a:t> </a:t>
            </a:r>
            <a:r>
              <a:rPr lang="en-US" sz="1100" dirty="0" err="1">
                <a:solidFill>
                  <a:srgbClr val="92D050"/>
                </a:solidFill>
              </a:rPr>
              <a:t>sebagai</a:t>
            </a:r>
            <a:r>
              <a:rPr lang="en-US" sz="1100" dirty="0">
                <a:solidFill>
                  <a:srgbClr val="92D050"/>
                </a:solidFill>
              </a:rPr>
              <a:t> </a:t>
            </a:r>
            <a:r>
              <a:rPr lang="en-US" sz="1100" dirty="0" err="1">
                <a:solidFill>
                  <a:srgbClr val="92D050"/>
                </a:solidFill>
              </a:rPr>
              <a:t>pendapat</a:t>
            </a:r>
            <a:r>
              <a:rPr lang="en-US" sz="1100" dirty="0">
                <a:solidFill>
                  <a:srgbClr val="92D050"/>
                </a:solidFill>
              </a:rPr>
              <a:t> </a:t>
            </a:r>
            <a:r>
              <a:rPr lang="en-US" sz="1100" dirty="0" err="1">
                <a:solidFill>
                  <a:srgbClr val="92D050"/>
                </a:solidFill>
              </a:rPr>
              <a:t>utama</a:t>
            </a:r>
            <a:r>
              <a:rPr lang="en-US" sz="1100" dirty="0">
                <a:solidFill>
                  <a:srgbClr val="92D050"/>
                </a:solidFill>
              </a:rPr>
              <a:t>. </a:t>
            </a:r>
            <a:r>
              <a:rPr lang="en-US" sz="1100" dirty="0" err="1">
                <a:solidFill>
                  <a:srgbClr val="92D050"/>
                </a:solidFill>
              </a:rPr>
              <a:t>Bahkan</a:t>
            </a:r>
            <a:r>
              <a:rPr lang="en-US" sz="1100" dirty="0">
                <a:solidFill>
                  <a:srgbClr val="92D050"/>
                </a:solidFill>
              </a:rPr>
              <a:t> </a:t>
            </a:r>
            <a:r>
              <a:rPr lang="en-US" sz="1100" dirty="0" err="1">
                <a:solidFill>
                  <a:srgbClr val="92D050"/>
                </a:solidFill>
              </a:rPr>
              <a:t>dalam</a:t>
            </a:r>
            <a:r>
              <a:rPr lang="en-US" sz="1100" dirty="0">
                <a:solidFill>
                  <a:srgbClr val="92D050"/>
                </a:solidFill>
              </a:rPr>
              <a:t> </a:t>
            </a:r>
            <a:r>
              <a:rPr lang="en-US" sz="1100" dirty="0" err="1">
                <a:solidFill>
                  <a:srgbClr val="92D050"/>
                </a:solidFill>
              </a:rPr>
              <a:t>ruang</a:t>
            </a:r>
            <a:r>
              <a:rPr lang="en-US" sz="1100" dirty="0">
                <a:solidFill>
                  <a:srgbClr val="92D050"/>
                </a:solidFill>
              </a:rPr>
              <a:t> </a:t>
            </a:r>
            <a:r>
              <a:rPr lang="en-US" sz="1100" dirty="0" err="1">
                <a:solidFill>
                  <a:srgbClr val="92D050"/>
                </a:solidFill>
              </a:rPr>
              <a:t>aktivitas</a:t>
            </a:r>
            <a:r>
              <a:rPr lang="en-US" sz="1100" dirty="0">
                <a:solidFill>
                  <a:srgbClr val="92D050"/>
                </a:solidFill>
              </a:rPr>
              <a:t> </a:t>
            </a:r>
            <a:r>
              <a:rPr lang="en-US" sz="1100" dirty="0" err="1">
                <a:solidFill>
                  <a:srgbClr val="92D050"/>
                </a:solidFill>
              </a:rPr>
              <a:t>politik</a:t>
            </a:r>
            <a:r>
              <a:rPr lang="en-US" sz="1100" dirty="0">
                <a:solidFill>
                  <a:srgbClr val="92D050"/>
                </a:solidFill>
              </a:rPr>
              <a:t> pun </a:t>
            </a:r>
            <a:r>
              <a:rPr lang="en-US" sz="1100" dirty="0" err="1">
                <a:solidFill>
                  <a:srgbClr val="92D050"/>
                </a:solidFill>
              </a:rPr>
              <a:t>masih</a:t>
            </a:r>
            <a:r>
              <a:rPr lang="en-US" sz="1100" dirty="0">
                <a:solidFill>
                  <a:srgbClr val="92D050"/>
                </a:solidFill>
              </a:rPr>
              <a:t> </a:t>
            </a:r>
            <a:r>
              <a:rPr lang="en-US" sz="1100" dirty="0" err="1">
                <a:solidFill>
                  <a:srgbClr val="92D050"/>
                </a:solidFill>
              </a:rPr>
              <a:t>belum</a:t>
            </a:r>
            <a:r>
              <a:rPr lang="en-US" sz="1100" dirty="0">
                <a:solidFill>
                  <a:srgbClr val="92D050"/>
                </a:solidFill>
              </a:rPr>
              <a:t> </a:t>
            </a:r>
            <a:r>
              <a:rPr lang="en-US" sz="1100" dirty="0" err="1">
                <a:solidFill>
                  <a:srgbClr val="92D050"/>
                </a:solidFill>
              </a:rPr>
              <a:t>terlihat</a:t>
            </a:r>
            <a:r>
              <a:rPr lang="en-US" sz="1100" dirty="0">
                <a:solidFill>
                  <a:srgbClr val="92D050"/>
                </a:solidFill>
              </a:rPr>
              <a:t> </a:t>
            </a:r>
            <a:r>
              <a:rPr lang="en-US" sz="1100" dirty="0" err="1">
                <a:solidFill>
                  <a:srgbClr val="92D050"/>
                </a:solidFill>
              </a:rPr>
              <a:t>sepak</a:t>
            </a:r>
            <a:r>
              <a:rPr lang="en-US" sz="1100" dirty="0">
                <a:solidFill>
                  <a:srgbClr val="92D050"/>
                </a:solidFill>
              </a:rPr>
              <a:t> </a:t>
            </a:r>
            <a:r>
              <a:rPr lang="en-US" sz="1100" dirty="0" err="1">
                <a:solidFill>
                  <a:srgbClr val="92D050"/>
                </a:solidFill>
              </a:rPr>
              <a:t>terjangnya</a:t>
            </a:r>
            <a:r>
              <a:rPr lang="en-US" sz="1100" dirty="0">
                <a:solidFill>
                  <a:srgbClr val="92D050"/>
                </a:solidFill>
              </a:rPr>
              <a:t> yang </a:t>
            </a:r>
            <a:r>
              <a:rPr lang="en-US" sz="1100" dirty="0" err="1">
                <a:solidFill>
                  <a:srgbClr val="92D050"/>
                </a:solidFill>
              </a:rPr>
              <a:t>berarti</a:t>
            </a:r>
            <a:r>
              <a:rPr lang="en-US" sz="1100" dirty="0">
                <a:solidFill>
                  <a:srgbClr val="92D050"/>
                </a:solidFill>
              </a:rPr>
              <a:t> </a:t>
            </a:r>
            <a:r>
              <a:rPr lang="en-US" sz="1100" dirty="0" err="1">
                <a:solidFill>
                  <a:srgbClr val="92D050"/>
                </a:solidFill>
              </a:rPr>
              <a:t>karena</a:t>
            </a:r>
            <a:r>
              <a:rPr lang="en-US" sz="1100" dirty="0">
                <a:solidFill>
                  <a:srgbClr val="92D050"/>
                </a:solidFill>
              </a:rPr>
              <a:t> </a:t>
            </a:r>
            <a:r>
              <a:rPr lang="en-US" sz="1100" dirty="0" err="1">
                <a:solidFill>
                  <a:srgbClr val="92D050"/>
                </a:solidFill>
              </a:rPr>
              <a:t>masih</a:t>
            </a:r>
            <a:r>
              <a:rPr lang="en-US" sz="1100" dirty="0">
                <a:solidFill>
                  <a:srgbClr val="92D050"/>
                </a:solidFill>
              </a:rPr>
              <a:t> </a:t>
            </a:r>
            <a:r>
              <a:rPr lang="en-US" sz="1100" dirty="0" err="1">
                <a:solidFill>
                  <a:srgbClr val="92D050"/>
                </a:solidFill>
              </a:rPr>
              <a:t>didominasi</a:t>
            </a:r>
            <a:r>
              <a:rPr lang="en-US" sz="1100" dirty="0">
                <a:solidFill>
                  <a:srgbClr val="92D050"/>
                </a:solidFill>
              </a:rPr>
              <a:t> </a:t>
            </a:r>
            <a:r>
              <a:rPr lang="en-US" sz="1100" dirty="0" err="1">
                <a:solidFill>
                  <a:srgbClr val="92D050"/>
                </a:solidFill>
              </a:rPr>
              <a:t>oleh</a:t>
            </a:r>
            <a:r>
              <a:rPr lang="en-US" sz="1100" dirty="0">
                <a:solidFill>
                  <a:srgbClr val="92D050"/>
                </a:solidFill>
              </a:rPr>
              <a:t> </a:t>
            </a:r>
            <a:r>
              <a:rPr lang="en-US" sz="1100" dirty="0" err="1">
                <a:solidFill>
                  <a:srgbClr val="92D050"/>
                </a:solidFill>
              </a:rPr>
              <a:t>politikus</a:t>
            </a:r>
            <a:r>
              <a:rPr lang="en-US" sz="1100" dirty="0">
                <a:solidFill>
                  <a:srgbClr val="92D050"/>
                </a:solidFill>
              </a:rPr>
              <a:t> </a:t>
            </a:r>
            <a:r>
              <a:rPr lang="en-US" sz="1100" dirty="0" err="1">
                <a:solidFill>
                  <a:srgbClr val="92D050"/>
                </a:solidFill>
              </a:rPr>
              <a:t>laki-laki</a:t>
            </a:r>
            <a:r>
              <a:rPr lang="en-US" sz="1100" dirty="0">
                <a:solidFill>
                  <a:srgbClr val="92D050"/>
                </a:solidFill>
              </a:rPr>
              <a:t>. </a:t>
            </a:r>
            <a:r>
              <a:rPr lang="en-US" sz="1100" dirty="0" err="1">
                <a:solidFill>
                  <a:srgbClr val="92D050"/>
                </a:solidFill>
              </a:rPr>
              <a:t>Terbukti</a:t>
            </a:r>
            <a:r>
              <a:rPr lang="en-US" sz="1100" dirty="0">
                <a:solidFill>
                  <a:srgbClr val="92D050"/>
                </a:solidFill>
              </a:rPr>
              <a:t> di </a:t>
            </a:r>
            <a:r>
              <a:rPr lang="en-US" sz="1100" dirty="0" err="1">
                <a:solidFill>
                  <a:srgbClr val="92D050"/>
                </a:solidFill>
              </a:rPr>
              <a:t>beberapa</a:t>
            </a:r>
            <a:r>
              <a:rPr lang="en-US" sz="1100" dirty="0">
                <a:solidFill>
                  <a:srgbClr val="92D050"/>
                </a:solidFill>
              </a:rPr>
              <a:t> </a:t>
            </a:r>
            <a:r>
              <a:rPr lang="en-US" sz="1100" dirty="0" err="1">
                <a:solidFill>
                  <a:srgbClr val="92D050"/>
                </a:solidFill>
              </a:rPr>
              <a:t>bidang</a:t>
            </a:r>
            <a:r>
              <a:rPr lang="en-US" sz="1100" dirty="0">
                <a:solidFill>
                  <a:srgbClr val="92D050"/>
                </a:solidFill>
              </a:rPr>
              <a:t> </a:t>
            </a:r>
            <a:r>
              <a:rPr lang="en-US" sz="1100" dirty="0" err="1">
                <a:solidFill>
                  <a:srgbClr val="92D050"/>
                </a:solidFill>
              </a:rPr>
              <a:t>Pemerintahan</a:t>
            </a:r>
            <a:r>
              <a:rPr lang="en-US" sz="1100" dirty="0">
                <a:solidFill>
                  <a:srgbClr val="92D050"/>
                </a:solidFill>
              </a:rPr>
              <a:t> yang </a:t>
            </a:r>
            <a:r>
              <a:rPr lang="en-US" sz="1100" dirty="0" err="1">
                <a:solidFill>
                  <a:srgbClr val="92D050"/>
                </a:solidFill>
              </a:rPr>
              <a:t>menjadi</a:t>
            </a:r>
            <a:r>
              <a:rPr lang="en-US" sz="1100" dirty="0">
                <a:solidFill>
                  <a:srgbClr val="92D050"/>
                </a:solidFill>
              </a:rPr>
              <a:t> </a:t>
            </a:r>
            <a:r>
              <a:rPr lang="en-US" sz="1100" dirty="0" err="1">
                <a:solidFill>
                  <a:srgbClr val="92D050"/>
                </a:solidFill>
              </a:rPr>
              <a:t>anggota</a:t>
            </a:r>
            <a:r>
              <a:rPr lang="en-US" sz="1100" dirty="0">
                <a:solidFill>
                  <a:srgbClr val="92D050"/>
                </a:solidFill>
              </a:rPr>
              <a:t> DPRD H</a:t>
            </a:r>
            <a:r>
              <a:rPr lang="id-ID" sz="1100" dirty="0">
                <a:solidFill>
                  <a:srgbClr val="92D050"/>
                </a:solidFill>
              </a:rPr>
              <a:t>ulu </a:t>
            </a:r>
            <a:r>
              <a:rPr lang="en-US" sz="1100" dirty="0">
                <a:solidFill>
                  <a:srgbClr val="92D050"/>
                </a:solidFill>
              </a:rPr>
              <a:t>S</a:t>
            </a:r>
            <a:r>
              <a:rPr lang="id-ID" sz="1100" dirty="0">
                <a:solidFill>
                  <a:srgbClr val="92D050"/>
                </a:solidFill>
              </a:rPr>
              <a:t>ungai </a:t>
            </a:r>
            <a:r>
              <a:rPr lang="en-US" sz="1100" dirty="0">
                <a:solidFill>
                  <a:srgbClr val="92D050"/>
                </a:solidFill>
              </a:rPr>
              <a:t>T</a:t>
            </a:r>
            <a:r>
              <a:rPr lang="id-ID" sz="1100" dirty="0">
                <a:solidFill>
                  <a:srgbClr val="92D050"/>
                </a:solidFill>
              </a:rPr>
              <a:t>engah dan Hulu Sungai Utara</a:t>
            </a:r>
            <a:r>
              <a:rPr lang="en-US" sz="1100" dirty="0">
                <a:solidFill>
                  <a:srgbClr val="92D050"/>
                </a:solidFill>
              </a:rPr>
              <a:t> </a:t>
            </a:r>
            <a:r>
              <a:rPr lang="en-US" sz="1100" dirty="0" err="1">
                <a:solidFill>
                  <a:srgbClr val="92D050"/>
                </a:solidFill>
              </a:rPr>
              <a:t>didominasi</a:t>
            </a:r>
            <a:r>
              <a:rPr lang="en-US" sz="1100" dirty="0">
                <a:solidFill>
                  <a:srgbClr val="92D050"/>
                </a:solidFill>
              </a:rPr>
              <a:t> </a:t>
            </a:r>
            <a:r>
              <a:rPr lang="en-US" sz="1100" dirty="0" err="1">
                <a:solidFill>
                  <a:srgbClr val="92D050"/>
                </a:solidFill>
              </a:rPr>
              <a:t>oleh</a:t>
            </a:r>
            <a:r>
              <a:rPr lang="en-US" sz="1100" dirty="0">
                <a:solidFill>
                  <a:srgbClr val="92D050"/>
                </a:solidFill>
              </a:rPr>
              <a:t> </a:t>
            </a:r>
            <a:r>
              <a:rPr lang="en-US" sz="1100" dirty="0" err="1">
                <a:solidFill>
                  <a:srgbClr val="92D050"/>
                </a:solidFill>
              </a:rPr>
              <a:t>laki</a:t>
            </a:r>
            <a:r>
              <a:rPr lang="en-US" sz="1100" dirty="0">
                <a:solidFill>
                  <a:srgbClr val="92D050"/>
                </a:solidFill>
              </a:rPr>
              <a:t>-l</a:t>
            </a:r>
            <a:r>
              <a:rPr lang="id-ID" sz="1100" dirty="0">
                <a:solidFill>
                  <a:srgbClr val="92D050"/>
                </a:solidFill>
              </a:rPr>
              <a:t>aki,</a:t>
            </a:r>
            <a:r>
              <a:rPr lang="en-US" sz="1100" dirty="0">
                <a:solidFill>
                  <a:srgbClr val="92D050"/>
                </a:solidFill>
              </a:rPr>
              <a:t> </a:t>
            </a:r>
            <a:r>
              <a:rPr lang="en-US" sz="1100" dirty="0" err="1">
                <a:solidFill>
                  <a:srgbClr val="92D050"/>
                </a:solidFill>
              </a:rPr>
              <a:t>perempuan</a:t>
            </a:r>
            <a:r>
              <a:rPr lang="en-US" sz="1100" dirty="0">
                <a:solidFill>
                  <a:srgbClr val="92D050"/>
                </a:solidFill>
              </a:rPr>
              <a:t> </a:t>
            </a:r>
            <a:r>
              <a:rPr lang="en-US" sz="1100" dirty="0" err="1">
                <a:solidFill>
                  <a:srgbClr val="92D050"/>
                </a:solidFill>
              </a:rPr>
              <a:t>hanya</a:t>
            </a:r>
            <a:r>
              <a:rPr lang="en-US" sz="1100" dirty="0">
                <a:solidFill>
                  <a:srgbClr val="92D050"/>
                </a:solidFill>
              </a:rPr>
              <a:t> 20%</a:t>
            </a:r>
            <a:r>
              <a:rPr lang="id-ID" sz="1100" dirty="0">
                <a:solidFill>
                  <a:srgbClr val="92D050"/>
                </a:solidFill>
              </a:rPr>
              <a:t>. Adapun penyebab dari minimya persentase perempuan memasuki dan aktif dalam</a:t>
            </a:r>
            <a:r>
              <a:rPr lang="en-ID" sz="1100" dirty="0">
                <a:solidFill>
                  <a:srgbClr val="92D050"/>
                </a:solidFill>
              </a:rPr>
              <a:t> </a:t>
            </a:r>
            <a:r>
              <a:rPr lang="en-ID" sz="1100" dirty="0" err="1">
                <a:solidFill>
                  <a:srgbClr val="92D050"/>
                </a:solidFill>
              </a:rPr>
              <a:t>dunia</a:t>
            </a:r>
            <a:r>
              <a:rPr lang="id-ID" sz="1100" dirty="0">
                <a:solidFill>
                  <a:srgbClr val="92D050"/>
                </a:solidFill>
              </a:rPr>
              <a:t> politik, secara umum ada 3, yaitu hambatan secara struktural, kultural, maupun </a:t>
            </a:r>
            <a:r>
              <a:rPr lang="id-ID" sz="1100" dirty="0" smtClean="0">
                <a:solidFill>
                  <a:srgbClr val="92D050"/>
                </a:solidFill>
              </a:rPr>
              <a:t>individua</a:t>
            </a:r>
            <a:r>
              <a:rPr lang="en-US" sz="1100" dirty="0" smtClean="0">
                <a:solidFill>
                  <a:srgbClr val="92D050"/>
                </a:solidFill>
              </a:rPr>
              <a:t>l.</a:t>
            </a:r>
            <a:endParaRPr lang="en-US" sz="1100" dirty="0">
              <a:solidFill>
                <a:srgbClr val="92D050"/>
              </a:solidFill>
            </a:endParaRPr>
          </a:p>
        </p:txBody>
      </p:sp>
    </p:spTree>
    <p:extLst>
      <p:ext uri="{BB962C8B-B14F-4D97-AF65-F5344CB8AC3E}">
        <p14:creationId xmlns:p14="http://schemas.microsoft.com/office/powerpoint/2010/main" val="148556111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35499296-B2B9-4C10-A710-77B73B36352E}"/>
              </a:ext>
            </a:extLst>
          </p:cNvPr>
          <p:cNvSpPr/>
          <p:nvPr/>
        </p:nvSpPr>
        <p:spPr>
          <a:xfrm>
            <a:off x="0" y="3429000"/>
            <a:ext cx="12192000" cy="3429000"/>
          </a:xfrm>
          <a:custGeom>
            <a:avLst/>
            <a:gdLst>
              <a:gd name="connsiteX0" fmla="*/ 3163708 w 12192000"/>
              <a:gd name="connsiteY0" fmla="*/ 0 h 3429000"/>
              <a:gd name="connsiteX1" fmla="*/ 4330622 w 12192000"/>
              <a:gd name="connsiteY1" fmla="*/ 418259 h 3429000"/>
              <a:gd name="connsiteX2" fmla="*/ 4373404 w 12192000"/>
              <a:gd name="connsiteY2" fmla="*/ 457080 h 3429000"/>
              <a:gd name="connsiteX3" fmla="*/ 4584655 w 12192000"/>
              <a:gd name="connsiteY3" fmla="*/ 397186 h 3429000"/>
              <a:gd name="connsiteX4" fmla="*/ 6096001 w 12192000"/>
              <a:gd name="connsiteY4" fmla="*/ 207094 h 3429000"/>
              <a:gd name="connsiteX5" fmla="*/ 7607343 w 12192000"/>
              <a:gd name="connsiteY5" fmla="*/ 397186 h 3429000"/>
              <a:gd name="connsiteX6" fmla="*/ 7818596 w 12192000"/>
              <a:gd name="connsiteY6" fmla="*/ 457080 h 3429000"/>
              <a:gd name="connsiteX7" fmla="*/ 7861377 w 12192000"/>
              <a:gd name="connsiteY7" fmla="*/ 418259 h 3429000"/>
              <a:gd name="connsiteX8" fmla="*/ 9028292 w 12192000"/>
              <a:gd name="connsiteY8" fmla="*/ 0 h 3429000"/>
              <a:gd name="connsiteX9" fmla="*/ 10862797 w 12192000"/>
              <a:gd name="connsiteY9" fmla="*/ 1831638 h 3429000"/>
              <a:gd name="connsiteX10" fmla="*/ 10862022 w 12192000"/>
              <a:gd name="connsiteY10" fmla="*/ 1839307 h 3429000"/>
              <a:gd name="connsiteX11" fmla="*/ 11014137 w 12192000"/>
              <a:gd name="connsiteY11" fmla="*/ 1831638 h 3429000"/>
              <a:gd name="connsiteX12" fmla="*/ 12135377 w 12192000"/>
              <a:gd name="connsiteY12" fmla="*/ 2115102 h 3429000"/>
              <a:gd name="connsiteX13" fmla="*/ 12192000 w 12192000"/>
              <a:gd name="connsiteY13" fmla="*/ 2149448 h 3429000"/>
              <a:gd name="connsiteX14" fmla="*/ 12192000 w 12192000"/>
              <a:gd name="connsiteY14" fmla="*/ 3429000 h 3429000"/>
              <a:gd name="connsiteX15" fmla="*/ 0 w 12192000"/>
              <a:gd name="connsiteY15" fmla="*/ 3429000 h 3429000"/>
              <a:gd name="connsiteX16" fmla="*/ 0 w 12192000"/>
              <a:gd name="connsiteY16" fmla="*/ 2149449 h 3429000"/>
              <a:gd name="connsiteX17" fmla="*/ 56625 w 12192000"/>
              <a:gd name="connsiteY17" fmla="*/ 2115102 h 3429000"/>
              <a:gd name="connsiteX18" fmla="*/ 1177865 w 12192000"/>
              <a:gd name="connsiteY18" fmla="*/ 1831638 h 3429000"/>
              <a:gd name="connsiteX19" fmla="*/ 1329978 w 12192000"/>
              <a:gd name="connsiteY19" fmla="*/ 1839307 h 3429000"/>
              <a:gd name="connsiteX20" fmla="*/ 1329203 w 12192000"/>
              <a:gd name="connsiteY20" fmla="*/ 1831638 h 3429000"/>
              <a:gd name="connsiteX21" fmla="*/ 3163708 w 12192000"/>
              <a:gd name="connsiteY21"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3429000">
                <a:moveTo>
                  <a:pt x="3163708" y="0"/>
                </a:moveTo>
                <a:cubicBezTo>
                  <a:pt x="3606969" y="0"/>
                  <a:pt x="4013512" y="156965"/>
                  <a:pt x="4330622" y="418259"/>
                </a:cubicBezTo>
                <a:lnTo>
                  <a:pt x="4373404" y="457080"/>
                </a:lnTo>
                <a:lnTo>
                  <a:pt x="4584655" y="397186"/>
                </a:lnTo>
                <a:cubicBezTo>
                  <a:pt x="5067721" y="273091"/>
                  <a:pt x="5574141" y="207094"/>
                  <a:pt x="6096001" y="207094"/>
                </a:cubicBezTo>
                <a:cubicBezTo>
                  <a:pt x="6617859" y="207094"/>
                  <a:pt x="7124279" y="273091"/>
                  <a:pt x="7607343" y="397186"/>
                </a:cubicBezTo>
                <a:lnTo>
                  <a:pt x="7818596" y="457080"/>
                </a:lnTo>
                <a:lnTo>
                  <a:pt x="7861377" y="418259"/>
                </a:lnTo>
                <a:cubicBezTo>
                  <a:pt x="8178489" y="156965"/>
                  <a:pt x="8585031" y="0"/>
                  <a:pt x="9028292" y="0"/>
                </a:cubicBezTo>
                <a:cubicBezTo>
                  <a:pt x="10041461" y="0"/>
                  <a:pt x="10862797" y="820053"/>
                  <a:pt x="10862797" y="1831638"/>
                </a:cubicBezTo>
                <a:lnTo>
                  <a:pt x="10862022" y="1839307"/>
                </a:lnTo>
                <a:lnTo>
                  <a:pt x="11014137" y="1831638"/>
                </a:lnTo>
                <a:cubicBezTo>
                  <a:pt x="11420116" y="1831638"/>
                  <a:pt x="11802074" y="1934325"/>
                  <a:pt x="12135377" y="2115102"/>
                </a:cubicBezTo>
                <a:lnTo>
                  <a:pt x="12192000" y="2149448"/>
                </a:lnTo>
                <a:lnTo>
                  <a:pt x="12192000" y="3429000"/>
                </a:lnTo>
                <a:lnTo>
                  <a:pt x="0" y="3429000"/>
                </a:lnTo>
                <a:lnTo>
                  <a:pt x="0" y="2149449"/>
                </a:lnTo>
                <a:lnTo>
                  <a:pt x="56625" y="2115102"/>
                </a:lnTo>
                <a:cubicBezTo>
                  <a:pt x="389928" y="1934325"/>
                  <a:pt x="771886" y="1831638"/>
                  <a:pt x="1177865" y="1831638"/>
                </a:cubicBezTo>
                <a:lnTo>
                  <a:pt x="1329978" y="1839307"/>
                </a:lnTo>
                <a:lnTo>
                  <a:pt x="1329203" y="1831638"/>
                </a:lnTo>
                <a:cubicBezTo>
                  <a:pt x="1329203" y="820053"/>
                  <a:pt x="2150539" y="0"/>
                  <a:pt x="316370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4" name="Group 53">
            <a:extLst>
              <a:ext uri="{FF2B5EF4-FFF2-40B4-BE49-F238E27FC236}">
                <a16:creationId xmlns="" xmlns:a16="http://schemas.microsoft.com/office/drawing/2014/main" id="{3B135953-B8B4-4FD9-A986-CBDC4055CD7B}"/>
              </a:ext>
            </a:extLst>
          </p:cNvPr>
          <p:cNvGrpSpPr/>
          <p:nvPr/>
        </p:nvGrpSpPr>
        <p:grpSpPr>
          <a:xfrm>
            <a:off x="-378989" y="5163522"/>
            <a:ext cx="2836294" cy="2298484"/>
            <a:chOff x="166657" y="4651093"/>
            <a:chExt cx="2737416" cy="2218355"/>
          </a:xfrm>
          <a:solidFill>
            <a:schemeClr val="bg1"/>
          </a:solidFill>
        </p:grpSpPr>
        <p:sp>
          <p:nvSpPr>
            <p:cNvPr id="55" name="Diamond 54">
              <a:extLst>
                <a:ext uri="{FF2B5EF4-FFF2-40B4-BE49-F238E27FC236}">
                  <a16:creationId xmlns="" xmlns:a16="http://schemas.microsoft.com/office/drawing/2014/main" id="{95A97D8D-00CB-490B-AA70-5C65A8C8C89B}"/>
                </a:ext>
              </a:extLst>
            </p:cNvPr>
            <p:cNvSpPr/>
            <p:nvPr/>
          </p:nvSpPr>
          <p:spPr>
            <a:xfrm>
              <a:off x="859536" y="5248656"/>
              <a:ext cx="1185001" cy="118500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Diamond 55">
              <a:extLst>
                <a:ext uri="{FF2B5EF4-FFF2-40B4-BE49-F238E27FC236}">
                  <a16:creationId xmlns="" xmlns:a16="http://schemas.microsoft.com/office/drawing/2014/main" id="{3D221342-A139-4743-80E4-F1939B9457D9}"/>
                </a:ext>
              </a:extLst>
            </p:cNvPr>
            <p:cNvSpPr/>
            <p:nvPr/>
          </p:nvSpPr>
          <p:spPr>
            <a:xfrm>
              <a:off x="166657" y="4995877"/>
              <a:ext cx="692879" cy="69287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Diamond 56">
              <a:extLst>
                <a:ext uri="{FF2B5EF4-FFF2-40B4-BE49-F238E27FC236}">
                  <a16:creationId xmlns="" xmlns:a16="http://schemas.microsoft.com/office/drawing/2014/main" id="{DD758830-801D-41E3-B0CE-FAEFD88F6A2F}"/>
                </a:ext>
              </a:extLst>
            </p:cNvPr>
            <p:cNvSpPr/>
            <p:nvPr/>
          </p:nvSpPr>
          <p:spPr>
            <a:xfrm>
              <a:off x="2211194" y="5944426"/>
              <a:ext cx="692879" cy="69287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Diamond 57">
              <a:extLst>
                <a:ext uri="{FF2B5EF4-FFF2-40B4-BE49-F238E27FC236}">
                  <a16:creationId xmlns="" xmlns:a16="http://schemas.microsoft.com/office/drawing/2014/main" id="{F8B5D263-2B6E-4790-AEEB-D83D0B8E5CFD}"/>
                </a:ext>
              </a:extLst>
            </p:cNvPr>
            <p:cNvSpPr/>
            <p:nvPr/>
          </p:nvSpPr>
          <p:spPr>
            <a:xfrm>
              <a:off x="1864754" y="6523008"/>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Diamond 58">
              <a:extLst>
                <a:ext uri="{FF2B5EF4-FFF2-40B4-BE49-F238E27FC236}">
                  <a16:creationId xmlns="" xmlns:a16="http://schemas.microsoft.com/office/drawing/2014/main" id="{B1C6FF22-E763-491A-A9F8-38ECC10589BE}"/>
                </a:ext>
              </a:extLst>
            </p:cNvPr>
            <p:cNvSpPr/>
            <p:nvPr/>
          </p:nvSpPr>
          <p:spPr>
            <a:xfrm>
              <a:off x="519659" y="6290865"/>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Diamond 59">
              <a:extLst>
                <a:ext uri="{FF2B5EF4-FFF2-40B4-BE49-F238E27FC236}">
                  <a16:creationId xmlns="" xmlns:a16="http://schemas.microsoft.com/office/drawing/2014/main" id="{8084F5D1-502C-47B4-ACF2-6B05437F384C}"/>
                </a:ext>
              </a:extLst>
            </p:cNvPr>
            <p:cNvSpPr/>
            <p:nvPr/>
          </p:nvSpPr>
          <p:spPr>
            <a:xfrm>
              <a:off x="1518314" y="4651093"/>
              <a:ext cx="346440" cy="346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 xmlns:a16="http://schemas.microsoft.com/office/drawing/2014/main" id="{D77CC86F-3E62-4D16-9E42-DD3F207D4737}"/>
              </a:ext>
            </a:extLst>
          </p:cNvPr>
          <p:cNvGrpSpPr/>
          <p:nvPr/>
        </p:nvGrpSpPr>
        <p:grpSpPr>
          <a:xfrm>
            <a:off x="3951565" y="3154679"/>
            <a:ext cx="4288870" cy="2468881"/>
            <a:chOff x="5898414" y="1976415"/>
            <a:chExt cx="5654530" cy="3255020"/>
          </a:xfrm>
          <a:effectLst>
            <a:outerShdw blurRad="1028700" sx="102000" sy="102000" algn="ctr" rotWithShape="0">
              <a:prstClr val="black">
                <a:alpha val="10000"/>
              </a:prstClr>
            </a:outerShdw>
          </a:effectLst>
        </p:grpSpPr>
        <p:sp>
          <p:nvSpPr>
            <p:cNvPr id="5" name="Freeform 45">
              <a:extLst>
                <a:ext uri="{FF2B5EF4-FFF2-40B4-BE49-F238E27FC236}">
                  <a16:creationId xmlns="" xmlns:a16="http://schemas.microsoft.com/office/drawing/2014/main" id="{95C2EFE0-437E-4BCC-A026-B238BD5305EA}"/>
                </a:ext>
              </a:extLst>
            </p:cNvPr>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6" name="Freeform 46">
              <a:extLst>
                <a:ext uri="{FF2B5EF4-FFF2-40B4-BE49-F238E27FC236}">
                  <a16:creationId xmlns="" xmlns:a16="http://schemas.microsoft.com/office/drawing/2014/main" id="{7EA34750-6E76-4314-9EF3-0CD94413F20F}"/>
                </a:ext>
              </a:extLst>
            </p:cNvPr>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7" name="Freeform 47">
              <a:extLst>
                <a:ext uri="{FF2B5EF4-FFF2-40B4-BE49-F238E27FC236}">
                  <a16:creationId xmlns="" xmlns:a16="http://schemas.microsoft.com/office/drawing/2014/main" id="{D920AEB3-B43A-4D13-81E0-74C008027317}"/>
                </a:ext>
              </a:extLst>
            </p:cNvPr>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8" name="Freeform 48">
              <a:extLst>
                <a:ext uri="{FF2B5EF4-FFF2-40B4-BE49-F238E27FC236}">
                  <a16:creationId xmlns="" xmlns:a16="http://schemas.microsoft.com/office/drawing/2014/main" id="{1210538E-96FC-4B8B-9CFE-9A24F1EEFC44}"/>
                </a:ext>
              </a:extLst>
            </p:cNvPr>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9" name="Rectangle 50">
              <a:extLst>
                <a:ext uri="{FF2B5EF4-FFF2-40B4-BE49-F238E27FC236}">
                  <a16:creationId xmlns="" xmlns:a16="http://schemas.microsoft.com/office/drawing/2014/main" id="{76EA19A3-A2A2-4331-9424-DA471DDC5F41}"/>
                </a:ext>
              </a:extLst>
            </p:cNvPr>
            <p:cNvSpPr>
              <a:spLocks noChangeArrowheads="1"/>
            </p:cNvSpPr>
            <p:nvPr/>
          </p:nvSpPr>
          <p:spPr bwMode="auto">
            <a:xfrm>
              <a:off x="5898414"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10" name="Freeform 51">
              <a:extLst>
                <a:ext uri="{FF2B5EF4-FFF2-40B4-BE49-F238E27FC236}">
                  <a16:creationId xmlns="" xmlns:a16="http://schemas.microsoft.com/office/drawing/2014/main" id="{FB237CF1-005E-4EA8-9B67-1070E67D9688}"/>
                </a:ext>
              </a:extLst>
            </p:cNvPr>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11" name="Rectangle 52">
              <a:extLst>
                <a:ext uri="{FF2B5EF4-FFF2-40B4-BE49-F238E27FC236}">
                  <a16:creationId xmlns="" xmlns:a16="http://schemas.microsoft.com/office/drawing/2014/main" id="{D4B91041-25F0-4DB2-8104-9A60D0EAF25D}"/>
                </a:ext>
              </a:extLst>
            </p:cNvPr>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12" name="Oval 54">
              <a:extLst>
                <a:ext uri="{FF2B5EF4-FFF2-40B4-BE49-F238E27FC236}">
                  <a16:creationId xmlns="" xmlns:a16="http://schemas.microsoft.com/office/drawing/2014/main" id="{2AD4AA61-9CCD-474C-8DDA-BEFA27E53D6B}"/>
                </a:ext>
              </a:extLst>
            </p:cNvPr>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13" name="Oval 55">
              <a:extLst>
                <a:ext uri="{FF2B5EF4-FFF2-40B4-BE49-F238E27FC236}">
                  <a16:creationId xmlns="" xmlns:a16="http://schemas.microsoft.com/office/drawing/2014/main" id="{FA966481-1F4C-4A17-9C18-81DF0A6A6C73}"/>
                </a:ext>
              </a:extLst>
            </p:cNvPr>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14" name="Oval 56">
              <a:extLst>
                <a:ext uri="{FF2B5EF4-FFF2-40B4-BE49-F238E27FC236}">
                  <a16:creationId xmlns="" xmlns:a16="http://schemas.microsoft.com/office/drawing/2014/main" id="{F7E300B2-DF91-425E-BEC6-2686A6AA1A3A}"/>
                </a:ext>
              </a:extLst>
            </p:cNvPr>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15" name="Oval 57">
              <a:extLst>
                <a:ext uri="{FF2B5EF4-FFF2-40B4-BE49-F238E27FC236}">
                  <a16:creationId xmlns="" xmlns:a16="http://schemas.microsoft.com/office/drawing/2014/main" id="{3A64BCF3-B07F-4C58-AEC3-C9D94803E3FF}"/>
                </a:ext>
              </a:extLst>
            </p:cNvPr>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16" name="Freeform 58">
              <a:extLst>
                <a:ext uri="{FF2B5EF4-FFF2-40B4-BE49-F238E27FC236}">
                  <a16:creationId xmlns="" xmlns:a16="http://schemas.microsoft.com/office/drawing/2014/main" id="{6B72A9E7-143F-42C8-98F9-3A016B97A041}"/>
                </a:ext>
              </a:extLst>
            </p:cNvPr>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grpSp>
      <p:grpSp>
        <p:nvGrpSpPr>
          <p:cNvPr id="17" name="Group 16">
            <a:extLst>
              <a:ext uri="{FF2B5EF4-FFF2-40B4-BE49-F238E27FC236}">
                <a16:creationId xmlns="" xmlns:a16="http://schemas.microsoft.com/office/drawing/2014/main" id="{4845463C-5FBB-4795-A91C-43820F34C8A7}"/>
              </a:ext>
            </a:extLst>
          </p:cNvPr>
          <p:cNvGrpSpPr/>
          <p:nvPr/>
        </p:nvGrpSpPr>
        <p:grpSpPr>
          <a:xfrm>
            <a:off x="8584500" y="3514101"/>
            <a:ext cx="4288870" cy="2468881"/>
            <a:chOff x="5898414" y="1976415"/>
            <a:chExt cx="5654530" cy="3255020"/>
          </a:xfrm>
          <a:effectLst>
            <a:outerShdw blurRad="1028700" sx="102000" sy="102000" algn="ctr" rotWithShape="0">
              <a:prstClr val="black">
                <a:alpha val="10000"/>
              </a:prstClr>
            </a:outerShdw>
          </a:effectLst>
        </p:grpSpPr>
        <p:sp>
          <p:nvSpPr>
            <p:cNvPr id="18" name="Freeform 45">
              <a:extLst>
                <a:ext uri="{FF2B5EF4-FFF2-40B4-BE49-F238E27FC236}">
                  <a16:creationId xmlns="" xmlns:a16="http://schemas.microsoft.com/office/drawing/2014/main" id="{EC83B366-D461-483F-B4DF-1DB23CFC4AE9}"/>
                </a:ext>
              </a:extLst>
            </p:cNvPr>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19" name="Freeform 46">
              <a:extLst>
                <a:ext uri="{FF2B5EF4-FFF2-40B4-BE49-F238E27FC236}">
                  <a16:creationId xmlns="" xmlns:a16="http://schemas.microsoft.com/office/drawing/2014/main" id="{B788EC55-D2CA-42DA-9606-76B08C8C7A35}"/>
                </a:ext>
              </a:extLst>
            </p:cNvPr>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0" name="Freeform 47">
              <a:extLst>
                <a:ext uri="{FF2B5EF4-FFF2-40B4-BE49-F238E27FC236}">
                  <a16:creationId xmlns="" xmlns:a16="http://schemas.microsoft.com/office/drawing/2014/main" id="{BA473B3A-D1D6-44D7-A4D0-639C66DEDE27}"/>
                </a:ext>
              </a:extLst>
            </p:cNvPr>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1" name="Freeform 48">
              <a:extLst>
                <a:ext uri="{FF2B5EF4-FFF2-40B4-BE49-F238E27FC236}">
                  <a16:creationId xmlns="" xmlns:a16="http://schemas.microsoft.com/office/drawing/2014/main" id="{FD089B5D-06EA-4606-8F1C-5D2E856301E8}"/>
                </a:ext>
              </a:extLst>
            </p:cNvPr>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2" name="Rectangle 50">
              <a:extLst>
                <a:ext uri="{FF2B5EF4-FFF2-40B4-BE49-F238E27FC236}">
                  <a16:creationId xmlns="" xmlns:a16="http://schemas.microsoft.com/office/drawing/2014/main" id="{1BFA24F7-8E3A-46BF-A237-1E8927013CCF}"/>
                </a:ext>
              </a:extLst>
            </p:cNvPr>
            <p:cNvSpPr>
              <a:spLocks noChangeArrowheads="1"/>
            </p:cNvSpPr>
            <p:nvPr/>
          </p:nvSpPr>
          <p:spPr bwMode="auto">
            <a:xfrm>
              <a:off x="5898414"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3" name="Freeform 51">
              <a:extLst>
                <a:ext uri="{FF2B5EF4-FFF2-40B4-BE49-F238E27FC236}">
                  <a16:creationId xmlns="" xmlns:a16="http://schemas.microsoft.com/office/drawing/2014/main" id="{0A21A41C-1CA3-46C4-929E-2DF0047B092C}"/>
                </a:ext>
              </a:extLst>
            </p:cNvPr>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4" name="Rectangle 52">
              <a:extLst>
                <a:ext uri="{FF2B5EF4-FFF2-40B4-BE49-F238E27FC236}">
                  <a16:creationId xmlns="" xmlns:a16="http://schemas.microsoft.com/office/drawing/2014/main" id="{544A9836-5117-4AE2-AE3D-93310BC02694}"/>
                </a:ext>
              </a:extLst>
            </p:cNvPr>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5" name="Oval 54">
              <a:extLst>
                <a:ext uri="{FF2B5EF4-FFF2-40B4-BE49-F238E27FC236}">
                  <a16:creationId xmlns="" xmlns:a16="http://schemas.microsoft.com/office/drawing/2014/main" id="{D1C02BC1-C46E-4CAD-BB85-90E7981AD709}"/>
                </a:ext>
              </a:extLst>
            </p:cNvPr>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6" name="Oval 55">
              <a:extLst>
                <a:ext uri="{FF2B5EF4-FFF2-40B4-BE49-F238E27FC236}">
                  <a16:creationId xmlns="" xmlns:a16="http://schemas.microsoft.com/office/drawing/2014/main" id="{18B7CDB1-37F6-4AD5-B7B6-2D1285AD309F}"/>
                </a:ext>
              </a:extLst>
            </p:cNvPr>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7" name="Oval 56">
              <a:extLst>
                <a:ext uri="{FF2B5EF4-FFF2-40B4-BE49-F238E27FC236}">
                  <a16:creationId xmlns="" xmlns:a16="http://schemas.microsoft.com/office/drawing/2014/main" id="{398AAC5A-D818-43D0-A1AD-8572981A5142}"/>
                </a:ext>
              </a:extLst>
            </p:cNvPr>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8" name="Oval 57">
              <a:extLst>
                <a:ext uri="{FF2B5EF4-FFF2-40B4-BE49-F238E27FC236}">
                  <a16:creationId xmlns="" xmlns:a16="http://schemas.microsoft.com/office/drawing/2014/main" id="{3FB220FB-8C56-4EA0-9555-2566B625EB1E}"/>
                </a:ext>
              </a:extLst>
            </p:cNvPr>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29" name="Freeform 58">
              <a:extLst>
                <a:ext uri="{FF2B5EF4-FFF2-40B4-BE49-F238E27FC236}">
                  <a16:creationId xmlns="" xmlns:a16="http://schemas.microsoft.com/office/drawing/2014/main" id="{78E70958-C1AB-4681-9747-5C0236C3012A}"/>
                </a:ext>
              </a:extLst>
            </p:cNvPr>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grpSp>
      <p:grpSp>
        <p:nvGrpSpPr>
          <p:cNvPr id="30" name="Group 29">
            <a:extLst>
              <a:ext uri="{FF2B5EF4-FFF2-40B4-BE49-F238E27FC236}">
                <a16:creationId xmlns="" xmlns:a16="http://schemas.microsoft.com/office/drawing/2014/main" id="{404E3F7E-ECC7-490A-8F15-6B23E8E63B05}"/>
              </a:ext>
            </a:extLst>
          </p:cNvPr>
          <p:cNvGrpSpPr/>
          <p:nvPr/>
        </p:nvGrpSpPr>
        <p:grpSpPr>
          <a:xfrm>
            <a:off x="-681370" y="3514101"/>
            <a:ext cx="4288870" cy="2468881"/>
            <a:chOff x="5898414" y="1976415"/>
            <a:chExt cx="5654530" cy="3255020"/>
          </a:xfrm>
          <a:effectLst>
            <a:outerShdw blurRad="1028700" sx="102000" sy="102000" algn="ctr" rotWithShape="0">
              <a:prstClr val="black">
                <a:alpha val="10000"/>
              </a:prstClr>
            </a:outerShdw>
          </a:effectLst>
        </p:grpSpPr>
        <p:sp>
          <p:nvSpPr>
            <p:cNvPr id="31" name="Freeform 45">
              <a:extLst>
                <a:ext uri="{FF2B5EF4-FFF2-40B4-BE49-F238E27FC236}">
                  <a16:creationId xmlns="" xmlns:a16="http://schemas.microsoft.com/office/drawing/2014/main" id="{02AAF5E4-59ED-45FE-82FE-F5F8C7A7DE5C}"/>
                </a:ext>
              </a:extLst>
            </p:cNvPr>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32" name="Freeform 46">
              <a:extLst>
                <a:ext uri="{FF2B5EF4-FFF2-40B4-BE49-F238E27FC236}">
                  <a16:creationId xmlns="" xmlns:a16="http://schemas.microsoft.com/office/drawing/2014/main" id="{8A1FCFB5-F752-44C5-8E58-F8CCF27648EE}"/>
                </a:ext>
              </a:extLst>
            </p:cNvPr>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33" name="Freeform 47">
              <a:extLst>
                <a:ext uri="{FF2B5EF4-FFF2-40B4-BE49-F238E27FC236}">
                  <a16:creationId xmlns="" xmlns:a16="http://schemas.microsoft.com/office/drawing/2014/main" id="{BE81544D-6C2A-480A-8A1F-51FF4150E086}"/>
                </a:ext>
              </a:extLst>
            </p:cNvPr>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34" name="Freeform 48">
              <a:extLst>
                <a:ext uri="{FF2B5EF4-FFF2-40B4-BE49-F238E27FC236}">
                  <a16:creationId xmlns="" xmlns:a16="http://schemas.microsoft.com/office/drawing/2014/main" id="{25DDE8A9-1CE7-49F5-A77C-5C0200974820}"/>
                </a:ext>
              </a:extLst>
            </p:cNvPr>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35" name="Rectangle 50">
              <a:extLst>
                <a:ext uri="{FF2B5EF4-FFF2-40B4-BE49-F238E27FC236}">
                  <a16:creationId xmlns="" xmlns:a16="http://schemas.microsoft.com/office/drawing/2014/main" id="{5A0C242B-A1F6-4841-99CE-FACF92B68C32}"/>
                </a:ext>
              </a:extLst>
            </p:cNvPr>
            <p:cNvSpPr>
              <a:spLocks noChangeArrowheads="1"/>
            </p:cNvSpPr>
            <p:nvPr/>
          </p:nvSpPr>
          <p:spPr bwMode="auto">
            <a:xfrm>
              <a:off x="5898414"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36" name="Freeform 51">
              <a:extLst>
                <a:ext uri="{FF2B5EF4-FFF2-40B4-BE49-F238E27FC236}">
                  <a16:creationId xmlns="" xmlns:a16="http://schemas.microsoft.com/office/drawing/2014/main" id="{433E5255-412A-4205-8E35-55B50A24E887}"/>
                </a:ext>
              </a:extLst>
            </p:cNvPr>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37" name="Rectangle 52">
              <a:extLst>
                <a:ext uri="{FF2B5EF4-FFF2-40B4-BE49-F238E27FC236}">
                  <a16:creationId xmlns="" xmlns:a16="http://schemas.microsoft.com/office/drawing/2014/main" id="{1A0C796F-19A3-4820-9234-F15EA14E92DD}"/>
                </a:ext>
              </a:extLst>
            </p:cNvPr>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38" name="Oval 54">
              <a:extLst>
                <a:ext uri="{FF2B5EF4-FFF2-40B4-BE49-F238E27FC236}">
                  <a16:creationId xmlns="" xmlns:a16="http://schemas.microsoft.com/office/drawing/2014/main" id="{3C4B40FC-0C4E-473F-9310-EC2A7264E0B2}"/>
                </a:ext>
              </a:extLst>
            </p:cNvPr>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39" name="Oval 55">
              <a:extLst>
                <a:ext uri="{FF2B5EF4-FFF2-40B4-BE49-F238E27FC236}">
                  <a16:creationId xmlns="" xmlns:a16="http://schemas.microsoft.com/office/drawing/2014/main" id="{6C6CAB18-6E9E-47C7-B9EE-5BA495100B5A}"/>
                </a:ext>
              </a:extLst>
            </p:cNvPr>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40" name="Oval 56">
              <a:extLst>
                <a:ext uri="{FF2B5EF4-FFF2-40B4-BE49-F238E27FC236}">
                  <a16:creationId xmlns="" xmlns:a16="http://schemas.microsoft.com/office/drawing/2014/main" id="{635114B1-47D1-49F9-9EB9-5F13186A9BBC}"/>
                </a:ext>
              </a:extLst>
            </p:cNvPr>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41" name="Oval 57">
              <a:extLst>
                <a:ext uri="{FF2B5EF4-FFF2-40B4-BE49-F238E27FC236}">
                  <a16:creationId xmlns="" xmlns:a16="http://schemas.microsoft.com/office/drawing/2014/main" id="{DAD94B64-6389-4711-90FA-B9776C46576E}"/>
                </a:ext>
              </a:extLst>
            </p:cNvPr>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sp>
          <p:nvSpPr>
            <p:cNvPr id="42" name="Freeform 58">
              <a:extLst>
                <a:ext uri="{FF2B5EF4-FFF2-40B4-BE49-F238E27FC236}">
                  <a16:creationId xmlns="" xmlns:a16="http://schemas.microsoft.com/office/drawing/2014/main" id="{1AC01C8E-2755-4A5D-B9E3-90ECC1F8C593}"/>
                </a:ext>
              </a:extLst>
            </p:cNvPr>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cs typeface="Calibri" panose="020F0502020204030204" pitchFamily="34" charset="0"/>
              </a:endParaRPr>
            </a:p>
          </p:txBody>
        </p:sp>
      </p:grpSp>
      <p:pic>
        <p:nvPicPr>
          <p:cNvPr id="70" name="Picture 69">
            <a:extLst>
              <a:ext uri="{FF2B5EF4-FFF2-40B4-BE49-F238E27FC236}">
                <a16:creationId xmlns="" xmlns:a16="http://schemas.microsoft.com/office/drawing/2014/main" id="{63B9D56E-0CC0-4EDF-8CCD-FA524288D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3" y="3650991"/>
            <a:ext cx="2672239" cy="2045995"/>
          </a:xfrm>
          <a:custGeom>
            <a:avLst/>
            <a:gdLst>
              <a:gd name="connsiteX0" fmla="*/ 0 w 3089005"/>
              <a:gd name="connsiteY0" fmla="*/ 0 h 2045995"/>
              <a:gd name="connsiteX1" fmla="*/ 3089005 w 3089005"/>
              <a:gd name="connsiteY1" fmla="*/ 0 h 2045995"/>
              <a:gd name="connsiteX2" fmla="*/ 3089005 w 3089005"/>
              <a:gd name="connsiteY2" fmla="*/ 2045995 h 2045995"/>
              <a:gd name="connsiteX3" fmla="*/ 0 w 3089005"/>
              <a:gd name="connsiteY3" fmla="*/ 2045995 h 2045995"/>
            </a:gdLst>
            <a:ahLst/>
            <a:cxnLst>
              <a:cxn ang="0">
                <a:pos x="connsiteX0" y="connsiteY0"/>
              </a:cxn>
              <a:cxn ang="0">
                <a:pos x="connsiteX1" y="connsiteY1"/>
              </a:cxn>
              <a:cxn ang="0">
                <a:pos x="connsiteX2" y="connsiteY2"/>
              </a:cxn>
              <a:cxn ang="0">
                <a:pos x="connsiteX3" y="connsiteY3"/>
              </a:cxn>
            </a:cxnLst>
            <a:rect l="l" t="t" r="r" b="b"/>
            <a:pathLst>
              <a:path w="3089005" h="2045995">
                <a:moveTo>
                  <a:pt x="0" y="0"/>
                </a:moveTo>
                <a:lnTo>
                  <a:pt x="3089005" y="0"/>
                </a:lnTo>
                <a:lnTo>
                  <a:pt x="3089005" y="2045995"/>
                </a:lnTo>
                <a:lnTo>
                  <a:pt x="0" y="2045995"/>
                </a:lnTo>
                <a:close/>
              </a:path>
            </a:pathLst>
          </a:custGeom>
        </p:spPr>
      </p:pic>
      <p:pic>
        <p:nvPicPr>
          <p:cNvPr id="71" name="Picture 70">
            <a:extLst>
              <a:ext uri="{FF2B5EF4-FFF2-40B4-BE49-F238E27FC236}">
                <a16:creationId xmlns="" xmlns:a16="http://schemas.microsoft.com/office/drawing/2014/main" id="{798311F3-D358-4C36-854E-685CD623B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356" y="3741596"/>
            <a:ext cx="3057645" cy="1909807"/>
          </a:xfrm>
          <a:custGeom>
            <a:avLst/>
            <a:gdLst>
              <a:gd name="connsiteX0" fmla="*/ 0 w 3057645"/>
              <a:gd name="connsiteY0" fmla="*/ 0 h 2045995"/>
              <a:gd name="connsiteX1" fmla="*/ 3057645 w 3057645"/>
              <a:gd name="connsiteY1" fmla="*/ 0 h 2045995"/>
              <a:gd name="connsiteX2" fmla="*/ 3057645 w 3057645"/>
              <a:gd name="connsiteY2" fmla="*/ 2045995 h 2045995"/>
              <a:gd name="connsiteX3" fmla="*/ 0 w 3057645"/>
              <a:gd name="connsiteY3" fmla="*/ 2045995 h 2045995"/>
            </a:gdLst>
            <a:ahLst/>
            <a:cxnLst>
              <a:cxn ang="0">
                <a:pos x="connsiteX0" y="connsiteY0"/>
              </a:cxn>
              <a:cxn ang="0">
                <a:pos x="connsiteX1" y="connsiteY1"/>
              </a:cxn>
              <a:cxn ang="0">
                <a:pos x="connsiteX2" y="connsiteY2"/>
              </a:cxn>
              <a:cxn ang="0">
                <a:pos x="connsiteX3" y="connsiteY3"/>
              </a:cxn>
            </a:cxnLst>
            <a:rect l="l" t="t" r="r" b="b"/>
            <a:pathLst>
              <a:path w="3057645" h="2045995">
                <a:moveTo>
                  <a:pt x="0" y="0"/>
                </a:moveTo>
                <a:lnTo>
                  <a:pt x="3057645" y="0"/>
                </a:lnTo>
                <a:lnTo>
                  <a:pt x="3057645" y="2045995"/>
                </a:lnTo>
                <a:lnTo>
                  <a:pt x="0" y="2045995"/>
                </a:lnTo>
                <a:close/>
              </a:path>
            </a:pathLst>
          </a:custGeom>
        </p:spPr>
      </p:pic>
      <p:pic>
        <p:nvPicPr>
          <p:cNvPr id="72" name="Picture 71">
            <a:extLst>
              <a:ext uri="{FF2B5EF4-FFF2-40B4-BE49-F238E27FC236}">
                <a16:creationId xmlns="" xmlns:a16="http://schemas.microsoft.com/office/drawing/2014/main" id="{5D0F6325-C39F-4CB1-824D-232A67E6B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421" y="3525543"/>
            <a:ext cx="3223373" cy="1607377"/>
          </a:xfrm>
          <a:custGeom>
            <a:avLst/>
            <a:gdLst>
              <a:gd name="connsiteX0" fmla="*/ 0 w 3223373"/>
              <a:gd name="connsiteY0" fmla="*/ 0 h 2045995"/>
              <a:gd name="connsiteX1" fmla="*/ 3223373 w 3223373"/>
              <a:gd name="connsiteY1" fmla="*/ 0 h 2045995"/>
              <a:gd name="connsiteX2" fmla="*/ 3223373 w 3223373"/>
              <a:gd name="connsiteY2" fmla="*/ 2045995 h 2045995"/>
              <a:gd name="connsiteX3" fmla="*/ 0 w 3223373"/>
              <a:gd name="connsiteY3" fmla="*/ 2045995 h 2045995"/>
            </a:gdLst>
            <a:ahLst/>
            <a:cxnLst>
              <a:cxn ang="0">
                <a:pos x="connsiteX0" y="connsiteY0"/>
              </a:cxn>
              <a:cxn ang="0">
                <a:pos x="connsiteX1" y="connsiteY1"/>
              </a:cxn>
              <a:cxn ang="0">
                <a:pos x="connsiteX2" y="connsiteY2"/>
              </a:cxn>
              <a:cxn ang="0">
                <a:pos x="connsiteX3" y="connsiteY3"/>
              </a:cxn>
            </a:cxnLst>
            <a:rect l="l" t="t" r="r" b="b"/>
            <a:pathLst>
              <a:path w="3223373" h="2045995">
                <a:moveTo>
                  <a:pt x="0" y="0"/>
                </a:moveTo>
                <a:lnTo>
                  <a:pt x="3223373" y="0"/>
                </a:lnTo>
                <a:lnTo>
                  <a:pt x="3223373" y="2045995"/>
                </a:lnTo>
                <a:lnTo>
                  <a:pt x="0" y="2045995"/>
                </a:lnTo>
                <a:close/>
              </a:path>
            </a:pathLst>
          </a:custGeom>
        </p:spPr>
      </p:pic>
      <p:grpSp>
        <p:nvGrpSpPr>
          <p:cNvPr id="61" name="Group 60">
            <a:extLst>
              <a:ext uri="{FF2B5EF4-FFF2-40B4-BE49-F238E27FC236}">
                <a16:creationId xmlns="" xmlns:a16="http://schemas.microsoft.com/office/drawing/2014/main" id="{3781943C-F1A1-456B-955C-3F4C6D6AE3AB}"/>
              </a:ext>
            </a:extLst>
          </p:cNvPr>
          <p:cNvGrpSpPr/>
          <p:nvPr/>
        </p:nvGrpSpPr>
        <p:grpSpPr>
          <a:xfrm rot="10800000">
            <a:off x="9723120" y="-589126"/>
            <a:ext cx="2836294" cy="2298484"/>
            <a:chOff x="166657" y="4651093"/>
            <a:chExt cx="2737416" cy="2218355"/>
          </a:xfrm>
        </p:grpSpPr>
        <p:sp>
          <p:nvSpPr>
            <p:cNvPr id="62" name="Diamond 61">
              <a:extLst>
                <a:ext uri="{FF2B5EF4-FFF2-40B4-BE49-F238E27FC236}">
                  <a16:creationId xmlns="" xmlns:a16="http://schemas.microsoft.com/office/drawing/2014/main" id="{C19E8940-D9EA-4980-9A05-34409426E2E6}"/>
                </a:ext>
              </a:extLst>
            </p:cNvPr>
            <p:cNvSpPr/>
            <p:nvPr/>
          </p:nvSpPr>
          <p:spPr>
            <a:xfrm>
              <a:off x="859536" y="5248656"/>
              <a:ext cx="1185001" cy="1185001"/>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Diamond 62">
              <a:extLst>
                <a:ext uri="{FF2B5EF4-FFF2-40B4-BE49-F238E27FC236}">
                  <a16:creationId xmlns="" xmlns:a16="http://schemas.microsoft.com/office/drawing/2014/main" id="{9AC15AE1-BB7A-4B20-BF85-D5A2012C4619}"/>
                </a:ext>
              </a:extLst>
            </p:cNvPr>
            <p:cNvSpPr/>
            <p:nvPr/>
          </p:nvSpPr>
          <p:spPr>
            <a:xfrm>
              <a:off x="166657" y="4995877"/>
              <a:ext cx="692879" cy="69287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Diamond 63">
              <a:extLst>
                <a:ext uri="{FF2B5EF4-FFF2-40B4-BE49-F238E27FC236}">
                  <a16:creationId xmlns="" xmlns:a16="http://schemas.microsoft.com/office/drawing/2014/main" id="{39693946-F550-4B9C-AFD6-4B032B845975}"/>
                </a:ext>
              </a:extLst>
            </p:cNvPr>
            <p:cNvSpPr/>
            <p:nvPr/>
          </p:nvSpPr>
          <p:spPr>
            <a:xfrm>
              <a:off x="2211194" y="5944426"/>
              <a:ext cx="692879" cy="692879"/>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Diamond 64">
              <a:extLst>
                <a:ext uri="{FF2B5EF4-FFF2-40B4-BE49-F238E27FC236}">
                  <a16:creationId xmlns="" xmlns:a16="http://schemas.microsoft.com/office/drawing/2014/main" id="{E589382E-9385-41E4-84FC-DC66BE2176B6}"/>
                </a:ext>
              </a:extLst>
            </p:cNvPr>
            <p:cNvSpPr/>
            <p:nvPr/>
          </p:nvSpPr>
          <p:spPr>
            <a:xfrm>
              <a:off x="1864754" y="6523008"/>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Diamond 65">
              <a:extLst>
                <a:ext uri="{FF2B5EF4-FFF2-40B4-BE49-F238E27FC236}">
                  <a16:creationId xmlns="" xmlns:a16="http://schemas.microsoft.com/office/drawing/2014/main" id="{A5236131-C560-4089-A166-2310898A09B2}"/>
                </a:ext>
              </a:extLst>
            </p:cNvPr>
            <p:cNvSpPr/>
            <p:nvPr/>
          </p:nvSpPr>
          <p:spPr>
            <a:xfrm>
              <a:off x="519659" y="6290865"/>
              <a:ext cx="346440" cy="346440"/>
            </a:xfrm>
            <a:prstGeom prst="diamond">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Diamond 66">
              <a:extLst>
                <a:ext uri="{FF2B5EF4-FFF2-40B4-BE49-F238E27FC236}">
                  <a16:creationId xmlns="" xmlns:a16="http://schemas.microsoft.com/office/drawing/2014/main" id="{BAFAE492-A666-4BCE-A8EC-40123670C79F}"/>
                </a:ext>
              </a:extLst>
            </p:cNvPr>
            <p:cNvSpPr/>
            <p:nvPr/>
          </p:nvSpPr>
          <p:spPr>
            <a:xfrm>
              <a:off x="1518314" y="4651093"/>
              <a:ext cx="346440" cy="34644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8" name="TextBox 67">
            <a:extLst>
              <a:ext uri="{FF2B5EF4-FFF2-40B4-BE49-F238E27FC236}">
                <a16:creationId xmlns="" xmlns:a16="http://schemas.microsoft.com/office/drawing/2014/main" id="{979C05AB-249F-45B0-A683-05F897D7BF76}"/>
              </a:ext>
            </a:extLst>
          </p:cNvPr>
          <p:cNvSpPr txBox="1"/>
          <p:nvPr/>
        </p:nvSpPr>
        <p:spPr>
          <a:xfrm>
            <a:off x="4565585" y="1383749"/>
            <a:ext cx="2823755" cy="923330"/>
          </a:xfrm>
          <a:prstGeom prst="rect">
            <a:avLst/>
          </a:prstGeom>
          <a:noFill/>
        </p:spPr>
        <p:txBody>
          <a:bodyPr wrap="square" rtlCol="0">
            <a:spAutoFit/>
          </a:bodyPr>
          <a:lstStyle/>
          <a:p>
            <a:pPr algn="ctr"/>
            <a:r>
              <a:rPr lang="en-US" sz="5400" b="1" i="1" dirty="0" smtClean="0">
                <a:solidFill>
                  <a:schemeClr val="accent2"/>
                </a:solidFill>
                <a:latin typeface="Segoe UI" panose="020B0502040204020203" pitchFamily="34" charset="0"/>
                <a:cs typeface="Segoe UI" panose="020B0502040204020203" pitchFamily="34" charset="0"/>
              </a:rPr>
              <a:t>Thanks</a:t>
            </a:r>
            <a:endParaRPr lang="en-US" sz="5400" b="1" i="1" dirty="0">
              <a:solidFill>
                <a:schemeClr val="accent2"/>
              </a:solidFill>
              <a:latin typeface="Segoe UI" panose="020B0502040204020203" pitchFamily="34" charset="0"/>
              <a:cs typeface="Segoe UI" panose="020B0502040204020203" pitchFamily="34" charset="0"/>
            </a:endParaRPr>
          </a:p>
        </p:txBody>
      </p:sp>
      <p:sp>
        <p:nvSpPr>
          <p:cNvPr id="73" name="TextBox 72"/>
          <p:cNvSpPr txBox="1"/>
          <p:nvPr/>
        </p:nvSpPr>
        <p:spPr>
          <a:xfrm>
            <a:off x="4575736" y="4835723"/>
            <a:ext cx="2649519" cy="307777"/>
          </a:xfrm>
          <a:prstGeom prst="rect">
            <a:avLst/>
          </a:prstGeom>
          <a:noFill/>
        </p:spPr>
        <p:txBody>
          <a:bodyPr wrap="square" rtlCol="0">
            <a:spAutoFit/>
          </a:bodyPr>
          <a:lstStyle/>
          <a:p>
            <a:r>
              <a:rPr lang="en-US" sz="1400" i="1" dirty="0" err="1" smtClean="0">
                <a:solidFill>
                  <a:schemeClr val="bg1"/>
                </a:solidFill>
              </a:rPr>
              <a:t>Pict</a:t>
            </a:r>
            <a:r>
              <a:rPr lang="en-US" sz="1400" i="1" dirty="0" smtClean="0">
                <a:solidFill>
                  <a:schemeClr val="bg1"/>
                </a:solidFill>
              </a:rPr>
              <a:t> Source:teras7.com</a:t>
            </a:r>
            <a:endParaRPr lang="en-US" sz="1400" i="1" dirty="0">
              <a:solidFill>
                <a:schemeClr val="bg1"/>
              </a:solidFill>
            </a:endParaRPr>
          </a:p>
        </p:txBody>
      </p:sp>
      <p:sp>
        <p:nvSpPr>
          <p:cNvPr id="74" name="TextBox 73"/>
          <p:cNvSpPr txBox="1"/>
          <p:nvPr/>
        </p:nvSpPr>
        <p:spPr>
          <a:xfrm>
            <a:off x="9566186" y="5365371"/>
            <a:ext cx="2649519" cy="307777"/>
          </a:xfrm>
          <a:prstGeom prst="rect">
            <a:avLst/>
          </a:prstGeom>
          <a:noFill/>
        </p:spPr>
        <p:txBody>
          <a:bodyPr wrap="square" rtlCol="0">
            <a:spAutoFit/>
          </a:bodyPr>
          <a:lstStyle/>
          <a:p>
            <a:r>
              <a:rPr lang="en-US" sz="1400" i="1" dirty="0" err="1" smtClean="0"/>
              <a:t>Pict</a:t>
            </a:r>
            <a:r>
              <a:rPr lang="en-US" sz="1400" i="1" dirty="0" smtClean="0"/>
              <a:t> Source: freepik.com</a:t>
            </a:r>
            <a:endParaRPr lang="en-US" sz="1400" i="1" dirty="0"/>
          </a:p>
        </p:txBody>
      </p:sp>
    </p:spTree>
    <p:extLst>
      <p:ext uri="{BB962C8B-B14F-4D97-AF65-F5344CB8AC3E}">
        <p14:creationId xmlns:p14="http://schemas.microsoft.com/office/powerpoint/2010/main" val="131904640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Green Blue">
      <a:dk1>
        <a:srgbClr val="3F3F3F"/>
      </a:dk1>
      <a:lt1>
        <a:srgbClr val="FFFFFF"/>
      </a:lt1>
      <a:dk2>
        <a:srgbClr val="313C41"/>
      </a:dk2>
      <a:lt2>
        <a:srgbClr val="FFFFFF"/>
      </a:lt2>
      <a:accent1>
        <a:srgbClr val="A5C44B"/>
      </a:accent1>
      <a:accent2>
        <a:srgbClr val="7EC564"/>
      </a:accent2>
      <a:accent3>
        <a:srgbClr val="3FBC96"/>
      </a:accent3>
      <a:accent4>
        <a:srgbClr val="40C2D2"/>
      </a:accent4>
      <a:accent5>
        <a:srgbClr val="179DD9"/>
      </a:accent5>
      <a:accent6>
        <a:srgbClr val="1C6EB6"/>
      </a:accent6>
      <a:hlink>
        <a:srgbClr val="A05024"/>
      </a:hlink>
      <a:folHlink>
        <a:srgbClr val="FEC03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744</Words>
  <Application>Microsoft Office PowerPoint</Application>
  <PresentationFormat>Custom</PresentationFormat>
  <Paragraphs>47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Vunira</dc:creator>
  <cp:lastModifiedBy>ismail - [2010]</cp:lastModifiedBy>
  <cp:revision>157</cp:revision>
  <dcterms:created xsi:type="dcterms:W3CDTF">2019-08-19T06:02:07Z</dcterms:created>
  <dcterms:modified xsi:type="dcterms:W3CDTF">2021-01-02T02:45:00Z</dcterms:modified>
</cp:coreProperties>
</file>